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18002250" cy="252031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7938">
          <p15:clr>
            <a:srgbClr val="A4A3A4"/>
          </p15:clr>
        </p15:guide>
        <p15:guide id="2" pos="567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1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55" autoAdjust="0"/>
  </p:normalViewPr>
  <p:slideViewPr>
    <p:cSldViewPr>
      <p:cViewPr>
        <p:scale>
          <a:sx n="40" d="100"/>
          <a:sy n="40" d="100"/>
        </p:scale>
        <p:origin x="-912" y="-58"/>
      </p:cViewPr>
      <p:guideLst>
        <p:guide orient="horz" pos="7938"/>
        <p:guide pos="567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1A8DC0-8EB1-409D-8DDC-220BCB470D07}" type="datetimeFigureOut">
              <a:rPr lang="en-US" smtClean="0"/>
              <a:t>5/23/2024</a:t>
            </a:fld>
            <a:endParaRPr lang="en-US"/>
          </a:p>
        </p:txBody>
      </p:sp>
      <p:sp>
        <p:nvSpPr>
          <p:cNvPr id="4" name="Slide Image Placeholder 3"/>
          <p:cNvSpPr>
            <a:spLocks noGrp="1" noRot="1" noChangeAspect="1"/>
          </p:cNvSpPr>
          <p:nvPr>
            <p:ph type="sldImg" idx="2"/>
          </p:nvPr>
        </p:nvSpPr>
        <p:spPr>
          <a:xfrm>
            <a:off x="2205038" y="685800"/>
            <a:ext cx="24479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0DB4B3-2D01-4C81-A963-FF08C417605F}" type="slidenum">
              <a:rPr lang="en-US" smtClean="0"/>
              <a:t>‹#›</a:t>
            </a:fld>
            <a:endParaRPr lang="en-US"/>
          </a:p>
        </p:txBody>
      </p:sp>
    </p:spTree>
    <p:extLst>
      <p:ext uri="{BB962C8B-B14F-4D97-AF65-F5344CB8AC3E}">
        <p14:creationId xmlns:p14="http://schemas.microsoft.com/office/powerpoint/2010/main" val="2114238481"/>
      </p:ext>
    </p:extLst>
  </p:cSld>
  <p:clrMap bg1="lt1" tx1="dk1" bg2="lt2" tx2="dk2" accent1="accent1" accent2="accent2" accent3="accent3" accent4="accent4" accent5="accent5" accent6="accent6" hlink="hlink" folHlink="folHlink"/>
  <p:notesStyle>
    <a:lvl1pPr marL="0" algn="l" defTabSz="2468880" rtl="0" eaLnBrk="1" latinLnBrk="0" hangingPunct="1">
      <a:defRPr sz="3200" kern="1200">
        <a:solidFill>
          <a:schemeClr val="tx1"/>
        </a:solidFill>
        <a:latin typeface="+mn-lt"/>
        <a:ea typeface="+mn-ea"/>
        <a:cs typeface="+mn-cs"/>
      </a:defRPr>
    </a:lvl1pPr>
    <a:lvl2pPr marL="1234440" algn="l" defTabSz="2468880" rtl="0" eaLnBrk="1" latinLnBrk="0" hangingPunct="1">
      <a:defRPr sz="3200" kern="1200">
        <a:solidFill>
          <a:schemeClr val="tx1"/>
        </a:solidFill>
        <a:latin typeface="+mn-lt"/>
        <a:ea typeface="+mn-ea"/>
        <a:cs typeface="+mn-cs"/>
      </a:defRPr>
    </a:lvl2pPr>
    <a:lvl3pPr marL="2468880" algn="l" defTabSz="2468880" rtl="0" eaLnBrk="1" latinLnBrk="0" hangingPunct="1">
      <a:defRPr sz="3200" kern="1200">
        <a:solidFill>
          <a:schemeClr val="tx1"/>
        </a:solidFill>
        <a:latin typeface="+mn-lt"/>
        <a:ea typeface="+mn-ea"/>
        <a:cs typeface="+mn-cs"/>
      </a:defRPr>
    </a:lvl3pPr>
    <a:lvl4pPr marL="3703320" algn="l" defTabSz="2468880" rtl="0" eaLnBrk="1" latinLnBrk="0" hangingPunct="1">
      <a:defRPr sz="3200" kern="1200">
        <a:solidFill>
          <a:schemeClr val="tx1"/>
        </a:solidFill>
        <a:latin typeface="+mn-lt"/>
        <a:ea typeface="+mn-ea"/>
        <a:cs typeface="+mn-cs"/>
      </a:defRPr>
    </a:lvl4pPr>
    <a:lvl5pPr marL="4937760" algn="l" defTabSz="2468880" rtl="0" eaLnBrk="1" latinLnBrk="0" hangingPunct="1">
      <a:defRPr sz="3200" kern="1200">
        <a:solidFill>
          <a:schemeClr val="tx1"/>
        </a:solidFill>
        <a:latin typeface="+mn-lt"/>
        <a:ea typeface="+mn-ea"/>
        <a:cs typeface="+mn-cs"/>
      </a:defRPr>
    </a:lvl5pPr>
    <a:lvl6pPr marL="6172200" algn="l" defTabSz="2468880" rtl="0" eaLnBrk="1" latinLnBrk="0" hangingPunct="1">
      <a:defRPr sz="3200" kern="1200">
        <a:solidFill>
          <a:schemeClr val="tx1"/>
        </a:solidFill>
        <a:latin typeface="+mn-lt"/>
        <a:ea typeface="+mn-ea"/>
        <a:cs typeface="+mn-cs"/>
      </a:defRPr>
    </a:lvl6pPr>
    <a:lvl7pPr marL="7406640" algn="l" defTabSz="2468880" rtl="0" eaLnBrk="1" latinLnBrk="0" hangingPunct="1">
      <a:defRPr sz="3200" kern="1200">
        <a:solidFill>
          <a:schemeClr val="tx1"/>
        </a:solidFill>
        <a:latin typeface="+mn-lt"/>
        <a:ea typeface="+mn-ea"/>
        <a:cs typeface="+mn-cs"/>
      </a:defRPr>
    </a:lvl7pPr>
    <a:lvl8pPr marL="8641080" algn="l" defTabSz="2468880" rtl="0" eaLnBrk="1" latinLnBrk="0" hangingPunct="1">
      <a:defRPr sz="3200" kern="1200">
        <a:solidFill>
          <a:schemeClr val="tx1"/>
        </a:solidFill>
        <a:latin typeface="+mn-lt"/>
        <a:ea typeface="+mn-ea"/>
        <a:cs typeface="+mn-cs"/>
      </a:defRPr>
    </a:lvl8pPr>
    <a:lvl9pPr marL="9875520" algn="l" defTabSz="2468880" rtl="0" eaLnBrk="1" latinLnBrk="0" hangingPunct="1">
      <a:defRPr sz="3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0DB4B3-2D01-4C81-A963-FF08C417605F}"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50169" y="4124684"/>
            <a:ext cx="15301913" cy="8774430"/>
          </a:xfrm>
        </p:spPr>
        <p:txBody>
          <a:bodyPr anchor="b"/>
          <a:lstStyle>
            <a:lvl1pPr algn="ctr">
              <a:defRPr sz="11813"/>
            </a:lvl1pPr>
          </a:lstStyle>
          <a:p>
            <a:r>
              <a:rPr lang="en-US" smtClean="0"/>
              <a:t>Click to edit Master title style</a:t>
            </a:r>
            <a:endParaRPr lang="en-US" dirty="0"/>
          </a:p>
        </p:txBody>
      </p:sp>
      <p:sp>
        <p:nvSpPr>
          <p:cNvPr id="3" name="Subtitle 2"/>
          <p:cNvSpPr>
            <a:spLocks noGrp="1"/>
          </p:cNvSpPr>
          <p:nvPr>
            <p:ph type="subTitle" idx="1"/>
          </p:nvPr>
        </p:nvSpPr>
        <p:spPr>
          <a:xfrm>
            <a:off x="2250281" y="13237490"/>
            <a:ext cx="13501688" cy="6084925"/>
          </a:xfrm>
        </p:spPr>
        <p:txBody>
          <a:bodyPr/>
          <a:lstStyle>
            <a:lvl1pPr marL="0" indent="0" algn="ctr">
              <a:buNone/>
              <a:defRPr sz="4725"/>
            </a:lvl1pPr>
            <a:lvl2pPr marL="900135" indent="0" algn="ctr">
              <a:buNone/>
              <a:defRPr sz="3938"/>
            </a:lvl2pPr>
            <a:lvl3pPr marL="1800271" indent="0" algn="ctr">
              <a:buNone/>
              <a:defRPr sz="3544"/>
            </a:lvl3pPr>
            <a:lvl4pPr marL="2700406" indent="0" algn="ctr">
              <a:buNone/>
              <a:defRPr sz="3150"/>
            </a:lvl4pPr>
            <a:lvl5pPr marL="3600541" indent="0" algn="ctr">
              <a:buNone/>
              <a:defRPr sz="3150"/>
            </a:lvl5pPr>
            <a:lvl6pPr marL="4500677" indent="0" algn="ctr">
              <a:buNone/>
              <a:defRPr sz="3150"/>
            </a:lvl6pPr>
            <a:lvl7pPr marL="5400812" indent="0" algn="ctr">
              <a:buNone/>
              <a:defRPr sz="3150"/>
            </a:lvl7pPr>
            <a:lvl8pPr marL="6300948" indent="0" algn="ctr">
              <a:buNone/>
              <a:defRPr sz="3150"/>
            </a:lvl8pPr>
            <a:lvl9pPr marL="7201083" indent="0" algn="ctr">
              <a:buNone/>
              <a:defRPr sz="315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07723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19393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882861" y="1341834"/>
            <a:ext cx="3881735" cy="2135850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37656" y="1341834"/>
            <a:ext cx="11420177" cy="213585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10641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29929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8279" y="6283293"/>
            <a:ext cx="15526941" cy="10483808"/>
          </a:xfrm>
        </p:spPr>
        <p:txBody>
          <a:bodyPr anchor="b"/>
          <a:lstStyle>
            <a:lvl1pPr>
              <a:defRPr sz="11813"/>
            </a:lvl1pPr>
          </a:lstStyle>
          <a:p>
            <a:r>
              <a:rPr lang="en-US" smtClean="0"/>
              <a:t>Click to edit Master title style</a:t>
            </a:r>
            <a:endParaRPr lang="en-US" dirty="0"/>
          </a:p>
        </p:txBody>
      </p:sp>
      <p:sp>
        <p:nvSpPr>
          <p:cNvPr id="3" name="Text Placeholder 2"/>
          <p:cNvSpPr>
            <a:spLocks noGrp="1"/>
          </p:cNvSpPr>
          <p:nvPr>
            <p:ph type="body" idx="1"/>
          </p:nvPr>
        </p:nvSpPr>
        <p:spPr>
          <a:xfrm>
            <a:off x="1228279" y="16866282"/>
            <a:ext cx="15526941" cy="5513187"/>
          </a:xfrm>
        </p:spPr>
        <p:txBody>
          <a:bodyPr/>
          <a:lstStyle>
            <a:lvl1pPr marL="0" indent="0">
              <a:buNone/>
              <a:defRPr sz="4725">
                <a:solidFill>
                  <a:schemeClr val="tx1"/>
                </a:solidFill>
              </a:defRPr>
            </a:lvl1pPr>
            <a:lvl2pPr marL="900135" indent="0">
              <a:buNone/>
              <a:defRPr sz="3938">
                <a:solidFill>
                  <a:schemeClr val="tx1">
                    <a:tint val="75000"/>
                  </a:schemeClr>
                </a:solidFill>
              </a:defRPr>
            </a:lvl2pPr>
            <a:lvl3pPr marL="1800271" indent="0">
              <a:buNone/>
              <a:defRPr sz="3544">
                <a:solidFill>
                  <a:schemeClr val="tx1">
                    <a:tint val="75000"/>
                  </a:schemeClr>
                </a:solidFill>
              </a:defRPr>
            </a:lvl3pPr>
            <a:lvl4pPr marL="2700406" indent="0">
              <a:buNone/>
              <a:defRPr sz="3150">
                <a:solidFill>
                  <a:schemeClr val="tx1">
                    <a:tint val="75000"/>
                  </a:schemeClr>
                </a:solidFill>
              </a:defRPr>
            </a:lvl4pPr>
            <a:lvl5pPr marL="3600541" indent="0">
              <a:buNone/>
              <a:defRPr sz="3150">
                <a:solidFill>
                  <a:schemeClr val="tx1">
                    <a:tint val="75000"/>
                  </a:schemeClr>
                </a:solidFill>
              </a:defRPr>
            </a:lvl5pPr>
            <a:lvl6pPr marL="4500677" indent="0">
              <a:buNone/>
              <a:defRPr sz="3150">
                <a:solidFill>
                  <a:schemeClr val="tx1">
                    <a:tint val="75000"/>
                  </a:schemeClr>
                </a:solidFill>
              </a:defRPr>
            </a:lvl6pPr>
            <a:lvl7pPr marL="5400812" indent="0">
              <a:buNone/>
              <a:defRPr sz="3150">
                <a:solidFill>
                  <a:schemeClr val="tx1">
                    <a:tint val="75000"/>
                  </a:schemeClr>
                </a:solidFill>
              </a:defRPr>
            </a:lvl7pPr>
            <a:lvl8pPr marL="6300948" indent="0">
              <a:buNone/>
              <a:defRPr sz="3150">
                <a:solidFill>
                  <a:schemeClr val="tx1">
                    <a:tint val="75000"/>
                  </a:schemeClr>
                </a:solidFill>
              </a:defRPr>
            </a:lvl8pPr>
            <a:lvl9pPr marL="7201083" indent="0">
              <a:buNone/>
              <a:defRPr sz="31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53803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37655" y="6709172"/>
            <a:ext cx="7650956" cy="1599116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9113639" y="6709172"/>
            <a:ext cx="7650956" cy="1599116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73069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39999" y="1341840"/>
            <a:ext cx="15526941" cy="487144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40002" y="6178274"/>
            <a:ext cx="7615794" cy="3027877"/>
          </a:xfrm>
        </p:spPr>
        <p:txBody>
          <a:bodyPr anchor="b"/>
          <a:lstStyle>
            <a:lvl1pPr marL="0" indent="0">
              <a:buNone/>
              <a:defRPr sz="4725" b="1"/>
            </a:lvl1pPr>
            <a:lvl2pPr marL="900135" indent="0">
              <a:buNone/>
              <a:defRPr sz="3938" b="1"/>
            </a:lvl2pPr>
            <a:lvl3pPr marL="1800271" indent="0">
              <a:buNone/>
              <a:defRPr sz="3544" b="1"/>
            </a:lvl3pPr>
            <a:lvl4pPr marL="2700406" indent="0">
              <a:buNone/>
              <a:defRPr sz="3150" b="1"/>
            </a:lvl4pPr>
            <a:lvl5pPr marL="3600541" indent="0">
              <a:buNone/>
              <a:defRPr sz="3150" b="1"/>
            </a:lvl5pPr>
            <a:lvl6pPr marL="4500677" indent="0">
              <a:buNone/>
              <a:defRPr sz="3150" b="1"/>
            </a:lvl6pPr>
            <a:lvl7pPr marL="5400812" indent="0">
              <a:buNone/>
              <a:defRPr sz="3150" b="1"/>
            </a:lvl7pPr>
            <a:lvl8pPr marL="6300948" indent="0">
              <a:buNone/>
              <a:defRPr sz="3150" b="1"/>
            </a:lvl8pPr>
            <a:lvl9pPr marL="7201083" indent="0">
              <a:buNone/>
              <a:defRPr sz="3150" b="1"/>
            </a:lvl9pPr>
          </a:lstStyle>
          <a:p>
            <a:pPr lvl="0"/>
            <a:r>
              <a:rPr lang="en-US" smtClean="0"/>
              <a:t>Edit Master text styles</a:t>
            </a:r>
          </a:p>
        </p:txBody>
      </p:sp>
      <p:sp>
        <p:nvSpPr>
          <p:cNvPr id="4" name="Content Placeholder 3"/>
          <p:cNvSpPr>
            <a:spLocks noGrp="1"/>
          </p:cNvSpPr>
          <p:nvPr>
            <p:ph sz="half" idx="2"/>
          </p:nvPr>
        </p:nvSpPr>
        <p:spPr>
          <a:xfrm>
            <a:off x="1240002" y="9206151"/>
            <a:ext cx="7615794" cy="135408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9113640" y="6178274"/>
            <a:ext cx="7653301" cy="3027877"/>
          </a:xfrm>
        </p:spPr>
        <p:txBody>
          <a:bodyPr anchor="b"/>
          <a:lstStyle>
            <a:lvl1pPr marL="0" indent="0">
              <a:buNone/>
              <a:defRPr sz="4725" b="1"/>
            </a:lvl1pPr>
            <a:lvl2pPr marL="900135" indent="0">
              <a:buNone/>
              <a:defRPr sz="3938" b="1"/>
            </a:lvl2pPr>
            <a:lvl3pPr marL="1800271" indent="0">
              <a:buNone/>
              <a:defRPr sz="3544" b="1"/>
            </a:lvl3pPr>
            <a:lvl4pPr marL="2700406" indent="0">
              <a:buNone/>
              <a:defRPr sz="3150" b="1"/>
            </a:lvl4pPr>
            <a:lvl5pPr marL="3600541" indent="0">
              <a:buNone/>
              <a:defRPr sz="3150" b="1"/>
            </a:lvl5pPr>
            <a:lvl6pPr marL="4500677" indent="0">
              <a:buNone/>
              <a:defRPr sz="3150" b="1"/>
            </a:lvl6pPr>
            <a:lvl7pPr marL="5400812" indent="0">
              <a:buNone/>
              <a:defRPr sz="3150" b="1"/>
            </a:lvl7pPr>
            <a:lvl8pPr marL="6300948" indent="0">
              <a:buNone/>
              <a:defRPr sz="3150" b="1"/>
            </a:lvl8pPr>
            <a:lvl9pPr marL="7201083" indent="0">
              <a:buNone/>
              <a:defRPr sz="3150" b="1"/>
            </a:lvl9pPr>
          </a:lstStyle>
          <a:p>
            <a:pPr lvl="0"/>
            <a:r>
              <a:rPr lang="en-US" smtClean="0"/>
              <a:t>Edit Master text styles</a:t>
            </a:r>
          </a:p>
        </p:txBody>
      </p:sp>
      <p:sp>
        <p:nvSpPr>
          <p:cNvPr id="6" name="Content Placeholder 5"/>
          <p:cNvSpPr>
            <a:spLocks noGrp="1"/>
          </p:cNvSpPr>
          <p:nvPr>
            <p:ph sz="quarter" idx="4"/>
          </p:nvPr>
        </p:nvSpPr>
        <p:spPr>
          <a:xfrm>
            <a:off x="9113640" y="9206151"/>
            <a:ext cx="7653301" cy="135408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0493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5/23/2024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8148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65252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40000" y="1680210"/>
            <a:ext cx="5806194" cy="5880735"/>
          </a:xfrm>
        </p:spPr>
        <p:txBody>
          <a:bodyPr anchor="b"/>
          <a:lstStyle>
            <a:lvl1pPr>
              <a:defRPr sz="6300"/>
            </a:lvl1pPr>
          </a:lstStyle>
          <a:p>
            <a:r>
              <a:rPr lang="en-US" smtClean="0"/>
              <a:t>Click to edit Master title style</a:t>
            </a:r>
            <a:endParaRPr lang="en-US" dirty="0"/>
          </a:p>
        </p:txBody>
      </p:sp>
      <p:sp>
        <p:nvSpPr>
          <p:cNvPr id="3" name="Content Placeholder 2"/>
          <p:cNvSpPr>
            <a:spLocks noGrp="1"/>
          </p:cNvSpPr>
          <p:nvPr>
            <p:ph idx="1"/>
          </p:nvPr>
        </p:nvSpPr>
        <p:spPr>
          <a:xfrm>
            <a:off x="7653301" y="3628792"/>
            <a:ext cx="9113639" cy="17910572"/>
          </a:xfrm>
        </p:spPr>
        <p:txBody>
          <a:bodyPr/>
          <a:lstStyle>
            <a:lvl1pPr>
              <a:defRPr sz="6300"/>
            </a:lvl1pPr>
            <a:lvl2pPr>
              <a:defRPr sz="5513"/>
            </a:lvl2pPr>
            <a:lvl3pPr>
              <a:defRPr sz="4725"/>
            </a:lvl3pPr>
            <a:lvl4pPr>
              <a:defRPr sz="3938"/>
            </a:lvl4pPr>
            <a:lvl5pPr>
              <a:defRPr sz="3938"/>
            </a:lvl5pPr>
            <a:lvl6pPr>
              <a:defRPr sz="3938"/>
            </a:lvl6pPr>
            <a:lvl7pPr>
              <a:defRPr sz="3938"/>
            </a:lvl7pPr>
            <a:lvl8pPr>
              <a:defRPr sz="3938"/>
            </a:lvl8pPr>
            <a:lvl9pPr>
              <a:defRPr sz="3938"/>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40000" y="7560945"/>
            <a:ext cx="5806194" cy="14007586"/>
          </a:xfrm>
        </p:spPr>
        <p:txBody>
          <a:bodyPr/>
          <a:lstStyle>
            <a:lvl1pPr marL="0" indent="0">
              <a:buNone/>
              <a:defRPr sz="3150"/>
            </a:lvl1pPr>
            <a:lvl2pPr marL="900135" indent="0">
              <a:buNone/>
              <a:defRPr sz="2756"/>
            </a:lvl2pPr>
            <a:lvl3pPr marL="1800271" indent="0">
              <a:buNone/>
              <a:defRPr sz="2363"/>
            </a:lvl3pPr>
            <a:lvl4pPr marL="2700406" indent="0">
              <a:buNone/>
              <a:defRPr sz="1969"/>
            </a:lvl4pPr>
            <a:lvl5pPr marL="3600541" indent="0">
              <a:buNone/>
              <a:defRPr sz="1969"/>
            </a:lvl5pPr>
            <a:lvl6pPr marL="4500677" indent="0">
              <a:buNone/>
              <a:defRPr sz="1969"/>
            </a:lvl6pPr>
            <a:lvl7pPr marL="5400812" indent="0">
              <a:buNone/>
              <a:defRPr sz="1969"/>
            </a:lvl7pPr>
            <a:lvl8pPr marL="6300948" indent="0">
              <a:buNone/>
              <a:defRPr sz="1969"/>
            </a:lvl8pPr>
            <a:lvl9pPr marL="7201083" indent="0">
              <a:buNone/>
              <a:defRPr sz="1969"/>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52675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40000" y="1680210"/>
            <a:ext cx="5806194" cy="5880735"/>
          </a:xfrm>
        </p:spPr>
        <p:txBody>
          <a:bodyPr anchor="b"/>
          <a:lstStyle>
            <a:lvl1pPr>
              <a:defRPr sz="63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653301" y="3628792"/>
            <a:ext cx="9113639" cy="17910572"/>
          </a:xfrm>
        </p:spPr>
        <p:txBody>
          <a:bodyPr anchor="t"/>
          <a:lstStyle>
            <a:lvl1pPr marL="0" indent="0">
              <a:buNone/>
              <a:defRPr sz="6300"/>
            </a:lvl1pPr>
            <a:lvl2pPr marL="900135" indent="0">
              <a:buNone/>
              <a:defRPr sz="5513"/>
            </a:lvl2pPr>
            <a:lvl3pPr marL="1800271" indent="0">
              <a:buNone/>
              <a:defRPr sz="4725"/>
            </a:lvl3pPr>
            <a:lvl4pPr marL="2700406" indent="0">
              <a:buNone/>
              <a:defRPr sz="3938"/>
            </a:lvl4pPr>
            <a:lvl5pPr marL="3600541" indent="0">
              <a:buNone/>
              <a:defRPr sz="3938"/>
            </a:lvl5pPr>
            <a:lvl6pPr marL="4500677" indent="0">
              <a:buNone/>
              <a:defRPr sz="3938"/>
            </a:lvl6pPr>
            <a:lvl7pPr marL="5400812" indent="0">
              <a:buNone/>
              <a:defRPr sz="3938"/>
            </a:lvl7pPr>
            <a:lvl8pPr marL="6300948" indent="0">
              <a:buNone/>
              <a:defRPr sz="3938"/>
            </a:lvl8pPr>
            <a:lvl9pPr marL="7201083" indent="0">
              <a:buNone/>
              <a:defRPr sz="3938"/>
            </a:lvl9pPr>
          </a:lstStyle>
          <a:p>
            <a:r>
              <a:rPr lang="en-US" smtClean="0"/>
              <a:t>Click icon to add picture</a:t>
            </a:r>
            <a:endParaRPr lang="en-US" dirty="0"/>
          </a:p>
        </p:txBody>
      </p:sp>
      <p:sp>
        <p:nvSpPr>
          <p:cNvPr id="4" name="Text Placeholder 3"/>
          <p:cNvSpPr>
            <a:spLocks noGrp="1"/>
          </p:cNvSpPr>
          <p:nvPr>
            <p:ph type="body" sz="half" idx="2"/>
          </p:nvPr>
        </p:nvSpPr>
        <p:spPr>
          <a:xfrm>
            <a:off x="1240000" y="7560945"/>
            <a:ext cx="5806194" cy="14007586"/>
          </a:xfrm>
        </p:spPr>
        <p:txBody>
          <a:bodyPr/>
          <a:lstStyle>
            <a:lvl1pPr marL="0" indent="0">
              <a:buNone/>
              <a:defRPr sz="3150"/>
            </a:lvl1pPr>
            <a:lvl2pPr marL="900135" indent="0">
              <a:buNone/>
              <a:defRPr sz="2756"/>
            </a:lvl2pPr>
            <a:lvl3pPr marL="1800271" indent="0">
              <a:buNone/>
              <a:defRPr sz="2363"/>
            </a:lvl3pPr>
            <a:lvl4pPr marL="2700406" indent="0">
              <a:buNone/>
              <a:defRPr sz="1969"/>
            </a:lvl4pPr>
            <a:lvl5pPr marL="3600541" indent="0">
              <a:buNone/>
              <a:defRPr sz="1969"/>
            </a:lvl5pPr>
            <a:lvl6pPr marL="4500677" indent="0">
              <a:buNone/>
              <a:defRPr sz="1969"/>
            </a:lvl6pPr>
            <a:lvl7pPr marL="5400812" indent="0">
              <a:buNone/>
              <a:defRPr sz="1969"/>
            </a:lvl7pPr>
            <a:lvl8pPr marL="6300948" indent="0">
              <a:buNone/>
              <a:defRPr sz="1969"/>
            </a:lvl8pPr>
            <a:lvl9pPr marL="7201083" indent="0">
              <a:buNone/>
              <a:defRPr sz="1969"/>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90522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37655" y="1341840"/>
            <a:ext cx="15526941" cy="48714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37655" y="6709172"/>
            <a:ext cx="15526941" cy="1599116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37655" y="23359592"/>
            <a:ext cx="4050506" cy="1341834"/>
          </a:xfrm>
          <a:prstGeom prst="rect">
            <a:avLst/>
          </a:prstGeom>
        </p:spPr>
        <p:txBody>
          <a:bodyPr vert="horz" lIns="91440" tIns="45720" rIns="91440" bIns="45720" rtlCol="0" anchor="ctr"/>
          <a:lstStyle>
            <a:lvl1pPr algn="l">
              <a:defRPr sz="2363">
                <a:solidFill>
                  <a:schemeClr val="tx1">
                    <a:tint val="75000"/>
                  </a:schemeClr>
                </a:solidFill>
              </a:defRPr>
            </a:lvl1pPr>
          </a:lstStyle>
          <a:p>
            <a:fld id="{1D8BD707-D9CF-40AE-B4C6-C98DA3205C09}" type="datetimeFigureOut">
              <a:rPr lang="en-US" smtClean="0"/>
              <a:pPr/>
              <a:t>5/23/2024</a:t>
            </a:fld>
            <a:endParaRPr lang="en-US"/>
          </a:p>
        </p:txBody>
      </p:sp>
      <p:sp>
        <p:nvSpPr>
          <p:cNvPr id="5" name="Footer Placeholder 4"/>
          <p:cNvSpPr>
            <a:spLocks noGrp="1"/>
          </p:cNvSpPr>
          <p:nvPr>
            <p:ph type="ftr" sz="quarter" idx="3"/>
          </p:nvPr>
        </p:nvSpPr>
        <p:spPr>
          <a:xfrm>
            <a:off x="5963246" y="23359592"/>
            <a:ext cx="6075759" cy="1341834"/>
          </a:xfrm>
          <a:prstGeom prst="rect">
            <a:avLst/>
          </a:prstGeom>
        </p:spPr>
        <p:txBody>
          <a:bodyPr vert="horz" lIns="91440" tIns="45720" rIns="91440" bIns="45720" rtlCol="0" anchor="ctr"/>
          <a:lstStyle>
            <a:lvl1pPr algn="ctr">
              <a:defRPr sz="236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714089" y="23359592"/>
            <a:ext cx="4050506" cy="1341834"/>
          </a:xfrm>
          <a:prstGeom prst="rect">
            <a:avLst/>
          </a:prstGeom>
        </p:spPr>
        <p:txBody>
          <a:bodyPr vert="horz" lIns="91440" tIns="45720" rIns="91440" bIns="45720" rtlCol="0" anchor="ctr"/>
          <a:lstStyle>
            <a:lvl1pPr algn="r">
              <a:defRPr sz="2363">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0666573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800271" rtl="0" eaLnBrk="1" latinLnBrk="0" hangingPunct="1">
        <a:lnSpc>
          <a:spcPct val="90000"/>
        </a:lnSpc>
        <a:spcBef>
          <a:spcPct val="0"/>
        </a:spcBef>
        <a:buNone/>
        <a:defRPr sz="8663" kern="1200">
          <a:solidFill>
            <a:schemeClr val="tx1"/>
          </a:solidFill>
          <a:latin typeface="+mj-lt"/>
          <a:ea typeface="+mj-ea"/>
          <a:cs typeface="+mj-cs"/>
        </a:defRPr>
      </a:lvl1pPr>
    </p:titleStyle>
    <p:bodyStyle>
      <a:lvl1pPr marL="450068" indent="-450068" algn="l" defTabSz="1800271" rtl="0" eaLnBrk="1" latinLnBrk="0" hangingPunct="1">
        <a:lnSpc>
          <a:spcPct val="90000"/>
        </a:lnSpc>
        <a:spcBef>
          <a:spcPts val="1969"/>
        </a:spcBef>
        <a:buFont typeface="Arial" panose="020B0604020202020204" pitchFamily="34" charset="0"/>
        <a:buChar char="•"/>
        <a:defRPr sz="5513" kern="1200">
          <a:solidFill>
            <a:schemeClr val="tx1"/>
          </a:solidFill>
          <a:latin typeface="+mn-lt"/>
          <a:ea typeface="+mn-ea"/>
          <a:cs typeface="+mn-cs"/>
        </a:defRPr>
      </a:lvl1pPr>
      <a:lvl2pPr marL="1350203" indent="-450068" algn="l" defTabSz="1800271" rtl="0" eaLnBrk="1" latinLnBrk="0" hangingPunct="1">
        <a:lnSpc>
          <a:spcPct val="90000"/>
        </a:lnSpc>
        <a:spcBef>
          <a:spcPts val="984"/>
        </a:spcBef>
        <a:buFont typeface="Arial" panose="020B0604020202020204" pitchFamily="34" charset="0"/>
        <a:buChar char="•"/>
        <a:defRPr sz="4725" kern="1200">
          <a:solidFill>
            <a:schemeClr val="tx1"/>
          </a:solidFill>
          <a:latin typeface="+mn-lt"/>
          <a:ea typeface="+mn-ea"/>
          <a:cs typeface="+mn-cs"/>
        </a:defRPr>
      </a:lvl2pPr>
      <a:lvl3pPr marL="2250338" indent="-450068" algn="l" defTabSz="1800271" rtl="0" eaLnBrk="1" latinLnBrk="0" hangingPunct="1">
        <a:lnSpc>
          <a:spcPct val="90000"/>
        </a:lnSpc>
        <a:spcBef>
          <a:spcPts val="984"/>
        </a:spcBef>
        <a:buFont typeface="Arial" panose="020B0604020202020204" pitchFamily="34" charset="0"/>
        <a:buChar char="•"/>
        <a:defRPr sz="3938" kern="1200">
          <a:solidFill>
            <a:schemeClr val="tx1"/>
          </a:solidFill>
          <a:latin typeface="+mn-lt"/>
          <a:ea typeface="+mn-ea"/>
          <a:cs typeface="+mn-cs"/>
        </a:defRPr>
      </a:lvl3pPr>
      <a:lvl4pPr marL="3150474" indent="-450068" algn="l" defTabSz="1800271" rtl="0" eaLnBrk="1" latinLnBrk="0" hangingPunct="1">
        <a:lnSpc>
          <a:spcPct val="90000"/>
        </a:lnSpc>
        <a:spcBef>
          <a:spcPts val="984"/>
        </a:spcBef>
        <a:buFont typeface="Arial" panose="020B0604020202020204" pitchFamily="34" charset="0"/>
        <a:buChar char="•"/>
        <a:defRPr sz="3544" kern="1200">
          <a:solidFill>
            <a:schemeClr val="tx1"/>
          </a:solidFill>
          <a:latin typeface="+mn-lt"/>
          <a:ea typeface="+mn-ea"/>
          <a:cs typeface="+mn-cs"/>
        </a:defRPr>
      </a:lvl4pPr>
      <a:lvl5pPr marL="4050609" indent="-450068" algn="l" defTabSz="1800271" rtl="0" eaLnBrk="1" latinLnBrk="0" hangingPunct="1">
        <a:lnSpc>
          <a:spcPct val="90000"/>
        </a:lnSpc>
        <a:spcBef>
          <a:spcPts val="984"/>
        </a:spcBef>
        <a:buFont typeface="Arial" panose="020B0604020202020204" pitchFamily="34" charset="0"/>
        <a:buChar char="•"/>
        <a:defRPr sz="3544" kern="1200">
          <a:solidFill>
            <a:schemeClr val="tx1"/>
          </a:solidFill>
          <a:latin typeface="+mn-lt"/>
          <a:ea typeface="+mn-ea"/>
          <a:cs typeface="+mn-cs"/>
        </a:defRPr>
      </a:lvl5pPr>
      <a:lvl6pPr marL="4950744" indent="-450068" algn="l" defTabSz="1800271" rtl="0" eaLnBrk="1" latinLnBrk="0" hangingPunct="1">
        <a:lnSpc>
          <a:spcPct val="90000"/>
        </a:lnSpc>
        <a:spcBef>
          <a:spcPts val="984"/>
        </a:spcBef>
        <a:buFont typeface="Arial" panose="020B0604020202020204" pitchFamily="34" charset="0"/>
        <a:buChar char="•"/>
        <a:defRPr sz="3544" kern="1200">
          <a:solidFill>
            <a:schemeClr val="tx1"/>
          </a:solidFill>
          <a:latin typeface="+mn-lt"/>
          <a:ea typeface="+mn-ea"/>
          <a:cs typeface="+mn-cs"/>
        </a:defRPr>
      </a:lvl6pPr>
      <a:lvl7pPr marL="5850880" indent="-450068" algn="l" defTabSz="1800271" rtl="0" eaLnBrk="1" latinLnBrk="0" hangingPunct="1">
        <a:lnSpc>
          <a:spcPct val="90000"/>
        </a:lnSpc>
        <a:spcBef>
          <a:spcPts val="984"/>
        </a:spcBef>
        <a:buFont typeface="Arial" panose="020B0604020202020204" pitchFamily="34" charset="0"/>
        <a:buChar char="•"/>
        <a:defRPr sz="3544" kern="1200">
          <a:solidFill>
            <a:schemeClr val="tx1"/>
          </a:solidFill>
          <a:latin typeface="+mn-lt"/>
          <a:ea typeface="+mn-ea"/>
          <a:cs typeface="+mn-cs"/>
        </a:defRPr>
      </a:lvl7pPr>
      <a:lvl8pPr marL="6751015" indent="-450068" algn="l" defTabSz="1800271" rtl="0" eaLnBrk="1" latinLnBrk="0" hangingPunct="1">
        <a:lnSpc>
          <a:spcPct val="90000"/>
        </a:lnSpc>
        <a:spcBef>
          <a:spcPts val="984"/>
        </a:spcBef>
        <a:buFont typeface="Arial" panose="020B0604020202020204" pitchFamily="34" charset="0"/>
        <a:buChar char="•"/>
        <a:defRPr sz="3544" kern="1200">
          <a:solidFill>
            <a:schemeClr val="tx1"/>
          </a:solidFill>
          <a:latin typeface="+mn-lt"/>
          <a:ea typeface="+mn-ea"/>
          <a:cs typeface="+mn-cs"/>
        </a:defRPr>
      </a:lvl8pPr>
      <a:lvl9pPr marL="7651151" indent="-450068" algn="l" defTabSz="1800271" rtl="0" eaLnBrk="1" latinLnBrk="0" hangingPunct="1">
        <a:lnSpc>
          <a:spcPct val="90000"/>
        </a:lnSpc>
        <a:spcBef>
          <a:spcPts val="984"/>
        </a:spcBef>
        <a:buFont typeface="Arial" panose="020B0604020202020204" pitchFamily="34" charset="0"/>
        <a:buChar char="•"/>
        <a:defRPr sz="3544" kern="1200">
          <a:solidFill>
            <a:schemeClr val="tx1"/>
          </a:solidFill>
          <a:latin typeface="+mn-lt"/>
          <a:ea typeface="+mn-ea"/>
          <a:cs typeface="+mn-cs"/>
        </a:defRPr>
      </a:lvl9pPr>
    </p:bodyStyle>
    <p:otherStyle>
      <a:defPPr>
        <a:defRPr lang="en-US"/>
      </a:defPPr>
      <a:lvl1pPr marL="0" algn="l" defTabSz="1800271" rtl="0" eaLnBrk="1" latinLnBrk="0" hangingPunct="1">
        <a:defRPr sz="3544" kern="1200">
          <a:solidFill>
            <a:schemeClr val="tx1"/>
          </a:solidFill>
          <a:latin typeface="+mn-lt"/>
          <a:ea typeface="+mn-ea"/>
          <a:cs typeface="+mn-cs"/>
        </a:defRPr>
      </a:lvl1pPr>
      <a:lvl2pPr marL="900135" algn="l" defTabSz="1800271" rtl="0" eaLnBrk="1" latinLnBrk="0" hangingPunct="1">
        <a:defRPr sz="3544" kern="1200">
          <a:solidFill>
            <a:schemeClr val="tx1"/>
          </a:solidFill>
          <a:latin typeface="+mn-lt"/>
          <a:ea typeface="+mn-ea"/>
          <a:cs typeface="+mn-cs"/>
        </a:defRPr>
      </a:lvl2pPr>
      <a:lvl3pPr marL="1800271" algn="l" defTabSz="1800271" rtl="0" eaLnBrk="1" latinLnBrk="0" hangingPunct="1">
        <a:defRPr sz="3544" kern="1200">
          <a:solidFill>
            <a:schemeClr val="tx1"/>
          </a:solidFill>
          <a:latin typeface="+mn-lt"/>
          <a:ea typeface="+mn-ea"/>
          <a:cs typeface="+mn-cs"/>
        </a:defRPr>
      </a:lvl3pPr>
      <a:lvl4pPr marL="2700406" algn="l" defTabSz="1800271" rtl="0" eaLnBrk="1" latinLnBrk="0" hangingPunct="1">
        <a:defRPr sz="3544" kern="1200">
          <a:solidFill>
            <a:schemeClr val="tx1"/>
          </a:solidFill>
          <a:latin typeface="+mn-lt"/>
          <a:ea typeface="+mn-ea"/>
          <a:cs typeface="+mn-cs"/>
        </a:defRPr>
      </a:lvl4pPr>
      <a:lvl5pPr marL="3600541" algn="l" defTabSz="1800271" rtl="0" eaLnBrk="1" latinLnBrk="0" hangingPunct="1">
        <a:defRPr sz="3544" kern="1200">
          <a:solidFill>
            <a:schemeClr val="tx1"/>
          </a:solidFill>
          <a:latin typeface="+mn-lt"/>
          <a:ea typeface="+mn-ea"/>
          <a:cs typeface="+mn-cs"/>
        </a:defRPr>
      </a:lvl5pPr>
      <a:lvl6pPr marL="4500677" algn="l" defTabSz="1800271" rtl="0" eaLnBrk="1" latinLnBrk="0" hangingPunct="1">
        <a:defRPr sz="3544" kern="1200">
          <a:solidFill>
            <a:schemeClr val="tx1"/>
          </a:solidFill>
          <a:latin typeface="+mn-lt"/>
          <a:ea typeface="+mn-ea"/>
          <a:cs typeface="+mn-cs"/>
        </a:defRPr>
      </a:lvl6pPr>
      <a:lvl7pPr marL="5400812" algn="l" defTabSz="1800271" rtl="0" eaLnBrk="1" latinLnBrk="0" hangingPunct="1">
        <a:defRPr sz="3544" kern="1200">
          <a:solidFill>
            <a:schemeClr val="tx1"/>
          </a:solidFill>
          <a:latin typeface="+mn-lt"/>
          <a:ea typeface="+mn-ea"/>
          <a:cs typeface="+mn-cs"/>
        </a:defRPr>
      </a:lvl7pPr>
      <a:lvl8pPr marL="6300948" algn="l" defTabSz="1800271" rtl="0" eaLnBrk="1" latinLnBrk="0" hangingPunct="1">
        <a:defRPr sz="3544" kern="1200">
          <a:solidFill>
            <a:schemeClr val="tx1"/>
          </a:solidFill>
          <a:latin typeface="+mn-lt"/>
          <a:ea typeface="+mn-ea"/>
          <a:cs typeface="+mn-cs"/>
        </a:defRPr>
      </a:lvl8pPr>
      <a:lvl9pPr marL="7201083" algn="l" defTabSz="1800271" rtl="0" eaLnBrk="1" latinLnBrk="0" hangingPunct="1">
        <a:defRPr sz="354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p:cNvSpPr/>
          <p:nvPr/>
        </p:nvSpPr>
        <p:spPr>
          <a:xfrm flipH="1">
            <a:off x="161924" y="5591174"/>
            <a:ext cx="17297400" cy="19368373"/>
          </a:xfrm>
          <a:prstGeom prst="roundRect">
            <a:avLst/>
          </a:prstGeom>
          <a:gradFill>
            <a:gsLst>
              <a:gs pos="0">
                <a:schemeClr val="bg1"/>
              </a:gs>
              <a:gs pos="50000">
                <a:schemeClr val="accent3">
                  <a:lumMod val="105000"/>
                  <a:satMod val="103000"/>
                  <a:tint val="73000"/>
                </a:schemeClr>
              </a:gs>
              <a:gs pos="100000">
                <a:schemeClr val="bg1">
                  <a:lumMod val="85000"/>
                </a:schemeClr>
              </a:gs>
            </a:gsLs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9" name="TextBox 8"/>
          <p:cNvSpPr txBox="1"/>
          <p:nvPr/>
        </p:nvSpPr>
        <p:spPr>
          <a:xfrm>
            <a:off x="13420725" y="6887657"/>
            <a:ext cx="3810000" cy="5632311"/>
          </a:xfrm>
          <a:prstGeom prst="rect">
            <a:avLst/>
          </a:prstGeom>
          <a:noFill/>
        </p:spPr>
        <p:txBody>
          <a:bodyPr wrap="square" rtlCol="0">
            <a:spAutoFit/>
          </a:bodyPr>
          <a:lstStyle/>
          <a:p>
            <a:pPr algn="just" rtl="1"/>
            <a:r>
              <a:rPr lang="fa-IR" sz="1800" b="1" dirty="0" smtClean="0">
                <a:cs typeface="B Nazanin" pitchFamily="2" charset="-78"/>
              </a:rPr>
              <a:t>        </a:t>
            </a:r>
            <a:r>
              <a:rPr lang="ar-SA" sz="1800" b="1" dirty="0" smtClean="0">
                <a:cs typeface="B Nazanin" pitchFamily="2" charset="-78"/>
              </a:rPr>
              <a:t>نگاشت محیط برای حفظ امنیت سرنشینان خودرو در هنگام پیاده شدن صورت مساله این مقاله است. بحث اصلی این است که چگونه اطلاعات جمع آوری شده و درون یک الگوریتم تشخیص و کنترل خطر به کار رود. کاربرد نهایی در بررسی شرایط اطراف خودرو درون محیطهای ناشناخته با هدف خروج ایمن سرنشینان با استفاده از سنسورهای خارجی است. تمرکز اصلی این مقاله بر روی دقت تخمین ریسک به وسیله ی الگوریتم هاست در حالی که محصول خروجی ارزان، کارا و مطمئن باشد.</a:t>
            </a:r>
            <a:endParaRPr lang="fa-IR" sz="1800" b="1" dirty="0" smtClean="0">
              <a:cs typeface="B Nazanin" pitchFamily="2" charset="-78"/>
            </a:endParaRPr>
          </a:p>
          <a:p>
            <a:pPr algn="just" rtl="1"/>
            <a:endParaRPr lang="en-US" sz="1800" b="1" dirty="0" smtClean="0">
              <a:cs typeface="B Nazanin" pitchFamily="2" charset="-78"/>
            </a:endParaRPr>
          </a:p>
          <a:p>
            <a:pPr algn="just" rtl="1"/>
            <a:r>
              <a:rPr lang="fa-IR" sz="1800" b="1" dirty="0" smtClean="0">
                <a:cs typeface="B Nazanin" pitchFamily="2" charset="-78"/>
              </a:rPr>
              <a:t>          سنسور پیشنهادی از نوع اولتراسونیک بوده که بر اساس روش </a:t>
            </a:r>
            <a:r>
              <a:rPr lang="en-US" sz="1800" b="1" dirty="0" smtClean="0">
                <a:cs typeface="B Nazanin" pitchFamily="2" charset="-78"/>
              </a:rPr>
              <a:t>TOF</a:t>
            </a:r>
            <a:r>
              <a:rPr lang="fa-IR" sz="1800" b="1" dirty="0" smtClean="0">
                <a:cs typeface="B Nazanin" pitchFamily="2" charset="-78"/>
              </a:rPr>
              <a:t> (زمان پرواز)اقدام به ارسال پالس صوتی ( با فرکانس بین 40 کیلوهرتز تا چندین مگاهرتز) و دریافت اکوی بازگشتی می کند. فاصله مابین سنسور و جسم مورد نظر نیز از زمان بین این ارسال و دریافت محاسبه می گردد. </a:t>
            </a:r>
          </a:p>
        </p:txBody>
      </p:sp>
      <p:sp>
        <p:nvSpPr>
          <p:cNvPr id="10" name="TextBox 9"/>
          <p:cNvSpPr txBox="1"/>
          <p:nvPr/>
        </p:nvSpPr>
        <p:spPr>
          <a:xfrm>
            <a:off x="13420725" y="12525375"/>
            <a:ext cx="3810000" cy="9941183"/>
          </a:xfrm>
          <a:prstGeom prst="rect">
            <a:avLst/>
          </a:prstGeom>
          <a:noFill/>
        </p:spPr>
        <p:txBody>
          <a:bodyPr wrap="square" rtlCol="0">
            <a:spAutoFit/>
          </a:bodyPr>
          <a:lstStyle/>
          <a:p>
            <a:pPr algn="just" rtl="1"/>
            <a:r>
              <a:rPr lang="fa-IR" sz="1600" b="1" dirty="0" smtClean="0">
                <a:cs typeface="B Nazanin" pitchFamily="2" charset="-78"/>
              </a:rPr>
              <a:t>            </a:t>
            </a:r>
            <a:r>
              <a:rPr lang="fa-IR" sz="1800" b="1" dirty="0" smtClean="0">
                <a:cs typeface="B Nazanin" pitchFamily="2" charset="-78"/>
              </a:rPr>
              <a:t> </a:t>
            </a:r>
          </a:p>
          <a:p>
            <a:pPr algn="just" rtl="1"/>
            <a:endParaRPr lang="fa-IR" sz="1800" b="1" dirty="0">
              <a:cs typeface="B Nazanin" pitchFamily="2" charset="-78"/>
            </a:endParaRPr>
          </a:p>
          <a:p>
            <a:pPr algn="just" rtl="1"/>
            <a:r>
              <a:rPr lang="fa-IR" sz="1800" b="1" dirty="0" smtClean="0">
                <a:cs typeface="B Nazanin" pitchFamily="2" charset="-78"/>
              </a:rPr>
              <a:t>بین، هونگ و هائو [1] به ارائه ی  طراحی و شبیه سازی محدوده یاب اولتراسونیک بر پایه ی میکروکنترلر پرداخته اند. هدف اصلی مطالعه صورت گرفته توسط ایشان تخمین مدار سخت افزار و طراحی نرم افزار اصلی است. عملکرد اصلی محدوده یاب ارائه شده محاسبه ی فاصله در محدوده ی 6 متری است. مشخصات آن بدین صورت است: مدار الکتریکی ساده است و حجم آن کوچک است. با استفاده از تکنولوژی میکروکنترلر، قابلیت اطمینان بالا و دقت اندازه گیری به دست آمده است.</a:t>
            </a:r>
          </a:p>
          <a:p>
            <a:pPr algn="just" rtl="1"/>
            <a:endParaRPr lang="en-US" sz="1800" b="1" dirty="0" smtClean="0">
              <a:cs typeface="B Nazanin" pitchFamily="2" charset="-78"/>
            </a:endParaRPr>
          </a:p>
          <a:p>
            <a:pPr algn="just" rtl="1"/>
            <a:r>
              <a:rPr lang="fa-IR" sz="1800" b="1" dirty="0" smtClean="0">
                <a:cs typeface="B Nazanin" pitchFamily="2" charset="-78"/>
              </a:rPr>
              <a:t>            ژئونگ، چوی، و همکارانشان [2] در مقاله ای مبحث طراحی و پیاده سازی کم هزینه ی سیستم کمکی پارک موازی بر پایه ی سنسور اولتراسونیک آن را مطرح نموده اند. مفاهیم این مقاله با مفاهیم مورد نظر طرح پیشنهادی نزدیک می باشد.  سیستمی که نام آن را به اختصار </a:t>
            </a:r>
            <a:r>
              <a:rPr lang="en-US" sz="1800" b="1" dirty="0" smtClean="0">
                <a:cs typeface="B Nazanin" pitchFamily="2" charset="-78"/>
              </a:rPr>
              <a:t>PPAS</a:t>
            </a:r>
            <a:r>
              <a:rPr lang="fa-IR" sz="1800" b="1" dirty="0" smtClean="0">
                <a:cs typeface="B Nazanin" pitchFamily="2" charset="-78"/>
              </a:rPr>
              <a:t> گذارده و بیان نموده اند که این سیستم چند نوع متفاوت از سنسورها از جمله سنسورهای اولتراسونیک ، رادار، لیزر و دوربین را نیاز دارد تا بتواند فضای پارک را تشخیص دهد. در این مقاله برای پیدا کردن اطلاعات موقعیت خودرو از سرعت چرخش خودرو و زاویه ی دید سنسور استفاده شده است. معماری سخت افزار پیشنهادی شامل یک ماژول واحد کنترل الکترونیکی، ماژولهای سنسورها و یک ماژول واسط ماشین انسان می باشد. معماری نرم افزاری </a:t>
            </a:r>
            <a:r>
              <a:rPr lang="en-US" sz="1800" b="1" dirty="0" smtClean="0">
                <a:cs typeface="B Nazanin" pitchFamily="2" charset="-78"/>
              </a:rPr>
              <a:t>PPAS</a:t>
            </a:r>
            <a:r>
              <a:rPr lang="fa-IR" sz="1800" b="1" dirty="0" smtClean="0">
                <a:cs typeface="B Nazanin" pitchFamily="2" charset="-78"/>
              </a:rPr>
              <a:t> بر پایه ی تنظیمات اولیه ی سیستم، زمان بندی، تشخیص و الگوریتم کنترل می باشد.</a:t>
            </a:r>
          </a:p>
          <a:p>
            <a:pPr algn="just" rtl="1"/>
            <a:endParaRPr lang="fa-IR" sz="1800" b="1" dirty="0" smtClean="0">
              <a:cs typeface="B Nazanin" pitchFamily="2" charset="-78"/>
            </a:endParaRPr>
          </a:p>
          <a:p>
            <a:pPr algn="just" rtl="1"/>
            <a:endParaRPr lang="en-US" sz="1400" b="1" dirty="0" smtClean="0">
              <a:cs typeface="B Nazanin" pitchFamily="2" charset="-78"/>
            </a:endParaRPr>
          </a:p>
          <a:p>
            <a:pPr algn="just" rtl="1"/>
            <a:r>
              <a:rPr lang="fa-IR" sz="1400" b="1" dirty="0" smtClean="0">
                <a:cs typeface="B Nazanin" pitchFamily="2" charset="-78"/>
              </a:rPr>
              <a:t>	</a:t>
            </a:r>
            <a:endParaRPr lang="en-US" sz="1400" b="1" dirty="0" smtClean="0">
              <a:cs typeface="B Nazanin" pitchFamily="2" charset="-78"/>
            </a:endParaRPr>
          </a:p>
        </p:txBody>
      </p:sp>
      <p:sp>
        <p:nvSpPr>
          <p:cNvPr id="11" name="TextBox 10"/>
          <p:cNvSpPr txBox="1"/>
          <p:nvPr/>
        </p:nvSpPr>
        <p:spPr>
          <a:xfrm>
            <a:off x="13496925" y="5823125"/>
            <a:ext cx="3733800" cy="707886"/>
          </a:xfrm>
          <a:prstGeom prst="rect">
            <a:avLst/>
          </a:prstGeom>
          <a:noFill/>
        </p:spPr>
        <p:txBody>
          <a:bodyPr wrap="square" rtlCol="0">
            <a:spAutoFit/>
          </a:bodyPr>
          <a:lstStyle/>
          <a:p>
            <a:pPr algn="ctr" rtl="1"/>
            <a:r>
              <a:rPr lang="fa-IR" sz="4000" dirty="0" smtClean="0">
                <a:cs typeface="B Titr" pitchFamily="2" charset="-78"/>
              </a:rPr>
              <a:t>چکیده</a:t>
            </a:r>
            <a:endParaRPr lang="en-US" sz="4000" dirty="0">
              <a:cs typeface="B Titr" pitchFamily="2" charset="-78"/>
            </a:endParaRPr>
          </a:p>
        </p:txBody>
      </p:sp>
      <p:sp>
        <p:nvSpPr>
          <p:cNvPr id="12" name="TextBox 11"/>
          <p:cNvSpPr txBox="1"/>
          <p:nvPr/>
        </p:nvSpPr>
        <p:spPr>
          <a:xfrm>
            <a:off x="14030325" y="12329877"/>
            <a:ext cx="2819400" cy="707886"/>
          </a:xfrm>
          <a:prstGeom prst="rect">
            <a:avLst/>
          </a:prstGeom>
          <a:noFill/>
        </p:spPr>
        <p:txBody>
          <a:bodyPr wrap="square" rtlCol="0">
            <a:spAutoFit/>
          </a:bodyPr>
          <a:lstStyle/>
          <a:p>
            <a:pPr algn="ctr" rtl="1"/>
            <a:r>
              <a:rPr lang="fa-IR" sz="4000" dirty="0" smtClean="0">
                <a:cs typeface="B Titr" pitchFamily="2" charset="-78"/>
              </a:rPr>
              <a:t>مقدمه</a:t>
            </a:r>
            <a:endParaRPr lang="en-US" sz="4000" dirty="0">
              <a:cs typeface="B Titr" pitchFamily="2" charset="-78"/>
            </a:endParaRPr>
          </a:p>
        </p:txBody>
      </p:sp>
      <p:sp>
        <p:nvSpPr>
          <p:cNvPr id="14" name="TextBox 13"/>
          <p:cNvSpPr txBox="1"/>
          <p:nvPr/>
        </p:nvSpPr>
        <p:spPr>
          <a:xfrm>
            <a:off x="6562725" y="6353175"/>
            <a:ext cx="5029200" cy="18189595"/>
          </a:xfrm>
          <a:prstGeom prst="rect">
            <a:avLst/>
          </a:prstGeom>
          <a:noFill/>
        </p:spPr>
        <p:txBody>
          <a:bodyPr wrap="square" rtlCol="0">
            <a:spAutoFit/>
          </a:bodyPr>
          <a:lstStyle/>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en-US" dirty="0"/>
          </a:p>
        </p:txBody>
      </p:sp>
      <p:sp>
        <p:nvSpPr>
          <p:cNvPr id="15" name="Text Box 42"/>
          <p:cNvSpPr txBox="1">
            <a:spLocks noChangeArrowheads="1"/>
          </p:cNvSpPr>
          <p:nvPr/>
        </p:nvSpPr>
        <p:spPr bwMode="auto">
          <a:xfrm>
            <a:off x="1171575" y="5829591"/>
            <a:ext cx="2767012" cy="707886"/>
          </a:xfrm>
          <a:prstGeom prst="rect">
            <a:avLst/>
          </a:prstGeom>
          <a:noFill/>
          <a:ln w="9525">
            <a:noFill/>
            <a:miter lim="800000"/>
            <a:headEnd/>
            <a:tailEnd/>
          </a:ln>
          <a:effectLst/>
        </p:spPr>
        <p:txBody>
          <a:bodyPr wrap="square">
            <a:spAutoFit/>
          </a:bodyPr>
          <a:lstStyle/>
          <a:p>
            <a:pPr algn="ctr" defTabSz="4389438">
              <a:spcBef>
                <a:spcPct val="50000"/>
              </a:spcBef>
            </a:pPr>
            <a:r>
              <a:rPr lang="fa-IR" sz="4000" b="1" dirty="0" smtClean="0">
                <a:cs typeface="B Titr" pitchFamily="2" charset="-78"/>
              </a:rPr>
              <a:t>نتیجه گیری</a:t>
            </a:r>
            <a:endParaRPr lang="en-US" sz="4000" b="1" dirty="0">
              <a:cs typeface="B Titr" pitchFamily="2" charset="-78"/>
            </a:endParaRPr>
          </a:p>
        </p:txBody>
      </p:sp>
      <p:sp>
        <p:nvSpPr>
          <p:cNvPr id="16" name="TextBox 15"/>
          <p:cNvSpPr txBox="1"/>
          <p:nvPr/>
        </p:nvSpPr>
        <p:spPr>
          <a:xfrm>
            <a:off x="874160" y="7102884"/>
            <a:ext cx="3810000" cy="7986802"/>
          </a:xfrm>
          <a:prstGeom prst="rect">
            <a:avLst/>
          </a:prstGeom>
          <a:noFill/>
        </p:spPr>
        <p:txBody>
          <a:bodyPr wrap="square" rtlCol="0">
            <a:spAutoFit/>
          </a:bodyPr>
          <a:lstStyle/>
          <a:p>
            <a:pPr algn="just" defTabSz="612775" rtl="1" eaLnBrk="0" hangingPunct="0">
              <a:lnSpc>
                <a:spcPct val="95000"/>
              </a:lnSpc>
            </a:pPr>
            <a:r>
              <a:rPr lang="fa-IR" sz="1800" b="1" dirty="0" smtClean="0">
                <a:cs typeface="B Nazanin" pitchFamily="2" charset="-78"/>
              </a:rPr>
              <a:t>          سیستم مذکور با استفاده از داده های سنسورهای اطراف خودرو و بر اساس الگوریتم مورد نظر میزان ریسک خطر را محاسبه کرده و با ارسال اخطار متناسب به سرنشین، خطرات ناشی از پیاده شدن ناگهانی آن را کاهش می دهد. سیستم مذکور با قطعات ارزان، در دسترس و با مدار ساده ای طراحی شده و کارایی بالایی را در ازای هزینه ی به صرفه ارائه می کند.</a:t>
            </a:r>
            <a:endParaRPr lang="en-US" sz="1800" b="1" dirty="0" smtClean="0">
              <a:cs typeface="B Nazanin" pitchFamily="2" charset="-78"/>
            </a:endParaRPr>
          </a:p>
          <a:p>
            <a:pPr defTabSz="612775" eaLnBrk="0" hangingPunct="0">
              <a:lnSpc>
                <a:spcPct val="95000"/>
              </a:lnSpc>
            </a:pPr>
            <a:endParaRPr lang="en-US" sz="1800" dirty="0" smtClean="0">
              <a:latin typeface="Times New Roman" pitchFamily="18" charset="0"/>
            </a:endParaRPr>
          </a:p>
          <a:p>
            <a:pPr algn="just" rtl="1"/>
            <a:r>
              <a:rPr lang="fa-IR" sz="1800" b="1" dirty="0" smtClean="0">
                <a:cs typeface="B Nazanin" pitchFamily="2" charset="-78"/>
              </a:rPr>
              <a:t>        برای تایید صحت و مقبولیت سیستمی که طرح ریزی شده است ، می بایست الگوریتم های برنامه طراحی گردد و سنسور ها سیگنال های مشخصی را به میکروکنترلر ارسال نماید. میکروکنترلر پس از پردازش اطلاعات از طریق باس </a:t>
            </a:r>
            <a:r>
              <a:rPr lang="en-US" sz="1800" b="1" dirty="0" smtClean="0">
                <a:cs typeface="B Nazanin" pitchFamily="2" charset="-78"/>
              </a:rPr>
              <a:t>CAN </a:t>
            </a:r>
            <a:r>
              <a:rPr lang="fa-IR" sz="1800" b="1" dirty="0" smtClean="0">
                <a:cs typeface="B Nazanin" pitchFamily="2" charset="-78"/>
              </a:rPr>
              <a:t>فرمان دریافتی را به آلارم ها یا رله ها می دهد و کاربران اخطار را دریافت می کنند .</a:t>
            </a:r>
          </a:p>
          <a:p>
            <a:pPr algn="just" rtl="1"/>
            <a:endParaRPr lang="en-US" sz="1800" b="1" dirty="0" smtClean="0">
              <a:cs typeface="B Nazanin" pitchFamily="2" charset="-78"/>
            </a:endParaRPr>
          </a:p>
          <a:p>
            <a:pPr algn="just" rtl="1"/>
            <a:r>
              <a:rPr lang="fa-IR" sz="1800" b="1" dirty="0" smtClean="0">
                <a:cs typeface="B Nazanin" pitchFamily="2" charset="-78"/>
              </a:rPr>
              <a:t>       این اطلاعات که از حسگرها یا دستگاه های روی باس دریافت شده و یا فرمان های ارسالی به دستگاه ها مجموعه ای ارزشمند را تشکیل و به واحد کنترل الکترونیکی منتقل می نماید.</a:t>
            </a:r>
            <a:endParaRPr lang="en-US" sz="1800" b="1" dirty="0" smtClean="0">
              <a:cs typeface="B Nazanin" pitchFamily="2" charset="-78"/>
            </a:endParaRPr>
          </a:p>
          <a:p>
            <a:pPr algn="just" rtl="1"/>
            <a:r>
              <a:rPr lang="fa-IR" sz="1800" b="1" dirty="0" smtClean="0">
                <a:cs typeface="B Nazanin" pitchFamily="2" charset="-78"/>
              </a:rPr>
              <a:t>	</a:t>
            </a:r>
          </a:p>
          <a:p>
            <a:pPr algn="just" rtl="1"/>
            <a:r>
              <a:rPr lang="fa-IR" sz="1800" b="1" dirty="0" smtClean="0">
                <a:cs typeface="B Nazanin" pitchFamily="2" charset="-78"/>
              </a:rPr>
              <a:t>       انتخاب سنسور اولتراسونیک به دلیل استفاده بسیار در موارد مشابه و ویژگی های آن از جمله سادگی و کم هزینه بودن انتخاب مناسبی می باشد.</a:t>
            </a:r>
            <a:endParaRPr lang="en-US" sz="1800" b="1" dirty="0" smtClean="0">
              <a:cs typeface="B Nazanin" pitchFamily="2" charset="-78"/>
            </a:endParaRPr>
          </a:p>
          <a:p>
            <a:pPr algn="just" rtl="1"/>
            <a:r>
              <a:rPr lang="fa-IR" sz="1800" b="1" dirty="0" smtClean="0">
                <a:cs typeface="B Nazanin" pitchFamily="2" charset="-78"/>
              </a:rPr>
              <a:t>	</a:t>
            </a:r>
          </a:p>
        </p:txBody>
      </p:sp>
      <p:sp>
        <p:nvSpPr>
          <p:cNvPr id="18" name="Text Box 27"/>
          <p:cNvSpPr txBox="1">
            <a:spLocks noChangeArrowheads="1"/>
          </p:cNvSpPr>
          <p:nvPr/>
        </p:nvSpPr>
        <p:spPr bwMode="auto">
          <a:xfrm>
            <a:off x="1762125" y="16563975"/>
            <a:ext cx="2034070" cy="707886"/>
          </a:xfrm>
          <a:prstGeom prst="rect">
            <a:avLst/>
          </a:prstGeom>
          <a:noFill/>
          <a:ln w="9525">
            <a:noFill/>
            <a:miter lim="800000"/>
            <a:headEnd/>
            <a:tailEnd/>
          </a:ln>
          <a:effectLst/>
        </p:spPr>
        <p:txBody>
          <a:bodyPr wrap="square">
            <a:spAutoFit/>
          </a:bodyPr>
          <a:lstStyle/>
          <a:p>
            <a:pPr algn="ctr" defTabSz="4389438">
              <a:spcBef>
                <a:spcPct val="50000"/>
              </a:spcBef>
            </a:pPr>
            <a:r>
              <a:rPr lang="fa-IR" sz="4000" b="1" dirty="0" smtClean="0">
                <a:cs typeface="B Titr" pitchFamily="2" charset="-78"/>
              </a:rPr>
              <a:t>مراجع</a:t>
            </a:r>
            <a:endParaRPr lang="en-US" sz="4000" b="1" dirty="0">
              <a:cs typeface="B Titr" pitchFamily="2" charset="-78"/>
            </a:endParaRPr>
          </a:p>
        </p:txBody>
      </p:sp>
      <p:sp>
        <p:nvSpPr>
          <p:cNvPr id="20" name="TextBox 19"/>
          <p:cNvSpPr txBox="1"/>
          <p:nvPr/>
        </p:nvSpPr>
        <p:spPr>
          <a:xfrm>
            <a:off x="847725" y="20983575"/>
            <a:ext cx="4953000" cy="846386"/>
          </a:xfrm>
          <a:prstGeom prst="rect">
            <a:avLst/>
          </a:prstGeom>
          <a:noFill/>
        </p:spPr>
        <p:txBody>
          <a:bodyPr wrap="square" rtlCol="0">
            <a:spAutoFit/>
          </a:bodyPr>
          <a:lstStyle/>
          <a:p>
            <a:pPr algn="r" rtl="1"/>
            <a:endParaRPr lang="en-US" dirty="0"/>
          </a:p>
        </p:txBody>
      </p:sp>
      <p:sp>
        <p:nvSpPr>
          <p:cNvPr id="21" name="TextBox 20"/>
          <p:cNvSpPr txBox="1"/>
          <p:nvPr/>
        </p:nvSpPr>
        <p:spPr>
          <a:xfrm>
            <a:off x="695325" y="17935576"/>
            <a:ext cx="3810000" cy="6553199"/>
          </a:xfrm>
          <a:prstGeom prst="rect">
            <a:avLst/>
          </a:prstGeom>
          <a:noFill/>
        </p:spPr>
        <p:txBody>
          <a:bodyPr wrap="square" rtlCol="0">
            <a:spAutoFit/>
          </a:bodyPr>
          <a:lstStyle/>
          <a:p>
            <a:pPr marL="457200" indent="-457200" algn="just" hangingPunct="0">
              <a:buFont typeface="+mj-lt"/>
              <a:buAutoNum type="arabicPeriod"/>
            </a:pPr>
            <a:r>
              <a:rPr lang="en-US" sz="1400" dirty="0" smtClean="0"/>
              <a:t> SHI </a:t>
            </a:r>
            <a:r>
              <a:rPr lang="en-US" sz="1400" dirty="0" err="1" smtClean="0"/>
              <a:t>Yanbin</a:t>
            </a:r>
            <a:r>
              <a:rPr lang="en-US" sz="1400" dirty="0" smtClean="0"/>
              <a:t>, LIU Hong and HAO </a:t>
            </a:r>
            <a:r>
              <a:rPr lang="en-US" sz="1400" dirty="0" err="1" smtClean="0"/>
              <a:t>Xue</a:t>
            </a:r>
            <a:r>
              <a:rPr lang="en-US" sz="1400" dirty="0" smtClean="0"/>
              <a:t> ,: “Design and Simulation of the Ultrasonic Rangefinder Based on Micro-controller,” 2012 International Conference on Solid State Devices and Materials Science, Physics </a:t>
            </a:r>
            <a:r>
              <a:rPr lang="en-US" sz="1400" dirty="0" err="1" smtClean="0"/>
              <a:t>Procedia</a:t>
            </a:r>
            <a:r>
              <a:rPr lang="en-US" sz="1400" dirty="0" smtClean="0"/>
              <a:t> 25 1732 – 1737( 2012 )</a:t>
            </a:r>
          </a:p>
          <a:p>
            <a:pPr marL="457200" indent="-457200" algn="just" hangingPunct="0">
              <a:buFont typeface="+mj-lt"/>
              <a:buAutoNum type="arabicPeriod"/>
            </a:pPr>
            <a:r>
              <a:rPr lang="en-US" sz="1400" dirty="0" smtClean="0"/>
              <a:t> S. H. JEONG, and C. G. CHO: “LOW COST DESIGN OF PARALLEL PARKING ASSISTSYSTEM BASEDON AN ULTRASONIC SENSOR,” International Journal of Automotive Technology, . Vol. 11, No. 3, pp. 409−416 (2010) </a:t>
            </a:r>
          </a:p>
          <a:p>
            <a:pPr marL="457200" indent="-457200" algn="just" hangingPunct="0">
              <a:buFont typeface="+mj-lt"/>
              <a:buAutoNum type="arabicPeriod"/>
            </a:pPr>
            <a:r>
              <a:rPr lang="en-US" sz="1400" dirty="0" smtClean="0"/>
              <a:t> Chi-Cheng Chang, and Ying-</a:t>
            </a:r>
            <a:r>
              <a:rPr lang="en-US" sz="1400" dirty="0" err="1" smtClean="0"/>
              <a:t>Jie</a:t>
            </a:r>
            <a:r>
              <a:rPr lang="en-US" sz="1400" dirty="0" smtClean="0"/>
              <a:t> Ye,: “Autonomous Parking Control Design for Car-Like Mobile Robot by Using Ultrasonic and Infrared Sensors,” </a:t>
            </a:r>
            <a:r>
              <a:rPr lang="en-US" sz="1400" dirty="0" err="1" smtClean="0"/>
              <a:t>RoboCup</a:t>
            </a:r>
            <a:r>
              <a:rPr lang="en-US" sz="1400" dirty="0" smtClean="0"/>
              <a:t>: Robot Soccer World Cup IX, . Volume 4020 of the series Lecture Notes in Computer Science pp 472-479 (2005)</a:t>
            </a:r>
          </a:p>
          <a:p>
            <a:pPr marL="457200" indent="-457200" algn="just" hangingPunct="0">
              <a:buFont typeface="+mj-lt"/>
              <a:buAutoNum type="arabicPeriod"/>
            </a:pPr>
            <a:r>
              <a:rPr lang="en-US" sz="1400" dirty="0" smtClean="0"/>
              <a:t> Aziza </a:t>
            </a:r>
            <a:r>
              <a:rPr lang="en-US" sz="1400" dirty="0" err="1" smtClean="0"/>
              <a:t>M.Zaki</a:t>
            </a:r>
            <a:r>
              <a:rPr lang="en-US" sz="1400" dirty="0" smtClean="0"/>
              <a:t>, Osama </a:t>
            </a:r>
            <a:r>
              <a:rPr lang="en-US" sz="1400" dirty="0" err="1" smtClean="0"/>
              <a:t>Arafa</a:t>
            </a:r>
            <a:r>
              <a:rPr lang="en-US" sz="1400" dirty="0" smtClean="0"/>
              <a:t>, </a:t>
            </a:r>
            <a:r>
              <a:rPr lang="en-US" sz="1400" dirty="0" err="1" smtClean="0"/>
              <a:t>Sanaa</a:t>
            </a:r>
            <a:r>
              <a:rPr lang="en-US" sz="1400" dirty="0" smtClean="0"/>
              <a:t> I </a:t>
            </a:r>
            <a:r>
              <a:rPr lang="en-US" sz="1400" dirty="0" err="1" smtClean="0"/>
              <a:t>Amer</a:t>
            </a:r>
            <a:r>
              <a:rPr lang="en-US" sz="1400" dirty="0" smtClean="0"/>
              <a:t> : “Microcontroller-based mobile robot positioning and obstacle avoidance”, Journal of Electrical Systems and Information Technology, 58-71(2014)</a:t>
            </a:r>
          </a:p>
          <a:p>
            <a:pPr marL="457200" indent="-457200" algn="just" hangingPunct="0">
              <a:buFont typeface="+mj-lt"/>
              <a:buAutoNum type="arabicPeriod"/>
            </a:pPr>
            <a:r>
              <a:rPr lang="en-US" sz="1400" dirty="0" smtClean="0"/>
              <a:t>STM team, STM32F10xxx advanced ARM-based 32-bit MCUs Reference manual , 2011</a:t>
            </a:r>
            <a:endParaRPr lang="fa-IR" sz="1400" dirty="0" smtClean="0"/>
          </a:p>
          <a:p>
            <a:pPr marL="457200" indent="-457200" algn="just" hangingPunct="0"/>
            <a:endParaRPr lang="fa-IR" sz="1400" dirty="0" smtClean="0"/>
          </a:p>
          <a:p>
            <a:pPr marL="457200" indent="-457200" algn="just" hangingPunct="0"/>
            <a:endParaRPr lang="en-US" sz="1400" dirty="0" smtClean="0"/>
          </a:p>
        </p:txBody>
      </p:sp>
      <p:sp>
        <p:nvSpPr>
          <p:cNvPr id="26" name="Text Box 43"/>
          <p:cNvSpPr txBox="1">
            <a:spLocks noChangeArrowheads="1"/>
          </p:cNvSpPr>
          <p:nvPr/>
        </p:nvSpPr>
        <p:spPr bwMode="auto">
          <a:xfrm>
            <a:off x="10072687" y="5830843"/>
            <a:ext cx="2219325" cy="707886"/>
          </a:xfrm>
          <a:prstGeom prst="rect">
            <a:avLst/>
          </a:prstGeom>
          <a:noFill/>
          <a:ln w="9525">
            <a:noFill/>
            <a:miter lim="800000"/>
            <a:headEnd/>
            <a:tailEnd/>
          </a:ln>
          <a:effectLst/>
        </p:spPr>
        <p:txBody>
          <a:bodyPr wrap="square">
            <a:spAutoFit/>
          </a:bodyPr>
          <a:lstStyle/>
          <a:p>
            <a:pPr algn="ctr" defTabSz="4389438">
              <a:spcBef>
                <a:spcPct val="50000"/>
              </a:spcBef>
            </a:pPr>
            <a:r>
              <a:rPr lang="fa-IR" sz="4000" b="1" dirty="0" smtClean="0">
                <a:cs typeface="B Titr" pitchFamily="2" charset="-78"/>
              </a:rPr>
              <a:t>روش کار</a:t>
            </a:r>
            <a:endParaRPr lang="en-US" sz="4000" b="1" dirty="0">
              <a:cs typeface="B Titr" pitchFamily="2" charset="-78"/>
            </a:endParaRPr>
          </a:p>
        </p:txBody>
      </p:sp>
      <p:sp>
        <p:nvSpPr>
          <p:cNvPr id="27" name="TextBox 26"/>
          <p:cNvSpPr txBox="1"/>
          <p:nvPr/>
        </p:nvSpPr>
        <p:spPr>
          <a:xfrm>
            <a:off x="9239251" y="5865234"/>
            <a:ext cx="3886200" cy="19759255"/>
          </a:xfrm>
          <a:prstGeom prst="rect">
            <a:avLst/>
          </a:prstGeom>
          <a:noFill/>
        </p:spPr>
        <p:txBody>
          <a:bodyPr wrap="square" rtlCol="0">
            <a:spAutoFit/>
          </a:bodyPr>
          <a:lstStyle/>
          <a:p>
            <a:pPr algn="just" rtl="1"/>
            <a:endParaRPr lang="fa-IR" sz="1800" b="1" dirty="0" smtClean="0">
              <a:cs typeface="B Nazanin" pitchFamily="2" charset="-78"/>
            </a:endParaRPr>
          </a:p>
          <a:p>
            <a:pPr algn="just" rtl="1"/>
            <a:endParaRPr lang="fa-IR" sz="1800" b="1" dirty="0">
              <a:cs typeface="B Nazanin" pitchFamily="2" charset="-78"/>
            </a:endParaRPr>
          </a:p>
          <a:p>
            <a:pPr algn="just" rtl="1"/>
            <a:endParaRPr lang="fa-IR" sz="1800" b="1" dirty="0" smtClean="0">
              <a:cs typeface="B Nazanin" pitchFamily="2" charset="-78"/>
            </a:endParaRPr>
          </a:p>
          <a:p>
            <a:pPr algn="just" rtl="1"/>
            <a:endParaRPr lang="fa-IR" sz="1800" b="1" dirty="0">
              <a:cs typeface="B Nazanin" pitchFamily="2" charset="-78"/>
            </a:endParaRPr>
          </a:p>
          <a:p>
            <a:pPr algn="just" rtl="1"/>
            <a:r>
              <a:rPr lang="fa-IR" sz="1800" b="1" dirty="0" smtClean="0">
                <a:cs typeface="B Nazanin" pitchFamily="2" charset="-78"/>
              </a:rPr>
              <a:t>     این سیستم از یک میکروکنترلر </a:t>
            </a:r>
            <a:r>
              <a:rPr lang="en-US" sz="1800" b="1" dirty="0" smtClean="0">
                <a:cs typeface="B Nazanin" pitchFamily="2" charset="-78"/>
              </a:rPr>
              <a:t>ARM</a:t>
            </a:r>
            <a:r>
              <a:rPr lang="fa-IR" sz="1800" b="1" dirty="0" smtClean="0">
                <a:cs typeface="B Nazanin" pitchFamily="2" charset="-78"/>
              </a:rPr>
              <a:t> شرکت </a:t>
            </a:r>
            <a:r>
              <a:rPr lang="en-US" sz="1800" b="1" dirty="0" smtClean="0">
                <a:cs typeface="B Nazanin" pitchFamily="2" charset="-78"/>
              </a:rPr>
              <a:t>ST</a:t>
            </a:r>
            <a:r>
              <a:rPr lang="fa-IR" sz="1800" b="1" dirty="0" smtClean="0">
                <a:cs typeface="B Nazanin" pitchFamily="2" charset="-78"/>
              </a:rPr>
              <a:t> استفاده نموده که قابلیت های فراوان را با هزینه کم و کیفیت مناسب در اختیار قرار داده و مصرف آن پایین است.</a:t>
            </a:r>
            <a:r>
              <a:rPr lang="en-US" sz="1800" b="1" dirty="0" smtClean="0">
                <a:cs typeface="B Nazanin" pitchFamily="2" charset="-78"/>
              </a:rPr>
              <a:t> </a:t>
            </a:r>
            <a:r>
              <a:rPr lang="fa-IR" sz="1800" b="1" dirty="0" smtClean="0">
                <a:cs typeface="B Nazanin" pitchFamily="2" charset="-78"/>
              </a:rPr>
              <a:t>تعداد چهار تا شش عدد سنسور اولتراسونیک برای نگاشت اطراف خودرو (شکل 1) بسته به صندوقدار یا هاچ بک بودن آن استفاده می گردد. میکروکنترلر داده‌های این سنسورها را گرفته، پردازش و فیلتر نموده و بر اساس آن ها تصمیم‌گیری می نماید.</a:t>
            </a:r>
          </a:p>
          <a:p>
            <a:pPr algn="just" rtl="1"/>
            <a:endParaRPr lang="fa-IR" sz="1800" b="1" dirty="0" smtClean="0">
              <a:cs typeface="B Nazanin" pitchFamily="2" charset="-78"/>
            </a:endParaRPr>
          </a:p>
          <a:p>
            <a:pPr algn="just" rtl="1"/>
            <a:endParaRPr lang="fa-IR" sz="1800" b="1" dirty="0" smtClean="0">
              <a:cs typeface="B Nazanin" pitchFamily="2" charset="-78"/>
            </a:endParaRPr>
          </a:p>
          <a:p>
            <a:pPr algn="just" rtl="1"/>
            <a:r>
              <a:rPr lang="fa-IR" sz="1800" b="1" dirty="0" smtClean="0">
                <a:cs typeface="B Nazanin" pitchFamily="2" charset="-78"/>
              </a:rPr>
              <a:t>   بلوک دیاگرام شکل 2 ساختار سیستم پیشنهادی را ارائه می کند.</a:t>
            </a:r>
          </a:p>
          <a:p>
            <a:pPr algn="just" rtl="1"/>
            <a:endParaRPr lang="fa-IR" sz="1800" b="1" dirty="0" smtClean="0">
              <a:cs typeface="B Nazanin" pitchFamily="2" charset="-78"/>
            </a:endParaRPr>
          </a:p>
          <a:p>
            <a:pPr algn="just" rtl="1"/>
            <a:endParaRPr lang="en-US" sz="1800" b="1" dirty="0" smtClean="0">
              <a:cs typeface="B Nazanin" pitchFamily="2" charset="-78"/>
            </a:endParaRPr>
          </a:p>
          <a:p>
            <a:pPr algn="just" rtl="1"/>
            <a:r>
              <a:rPr lang="fa-IR" sz="1800" b="1" dirty="0" smtClean="0">
                <a:cs typeface="B Nazanin" pitchFamily="2" charset="-78"/>
              </a:rPr>
              <a:t>  هنگامی که تغذیه برد را روشن نماییم میکروکنترلر پایه ی تریگر سنسور را فعال نموده و سپس منتظر اکوی بازگشتی از سنسور مانده و بر اساس زمان برگشت اکو فاصله را محاسبه می‌کند. رابطه‌ی زیر روش محاسبه فاصله را نشان می دهد:</a:t>
            </a:r>
            <a:endParaRPr lang="en-US" sz="1800" b="1" dirty="0" smtClean="0">
              <a:cs typeface="B Nazanin" pitchFamily="2" charset="-78"/>
            </a:endParaRPr>
          </a:p>
          <a:p>
            <a:pPr algn="just" rtl="1"/>
            <a:endParaRPr lang="fa-IR" sz="1800" b="1" dirty="0" smtClean="0">
              <a:cs typeface="B Nazanin" pitchFamily="2" charset="-78"/>
            </a:endParaRPr>
          </a:p>
          <a:p>
            <a:pPr algn="just" rtl="1"/>
            <a:endParaRPr lang="en-US" sz="1800" b="1" dirty="0" smtClean="0">
              <a:cs typeface="B Nazanin" pitchFamily="2" charset="-78"/>
            </a:endParaRPr>
          </a:p>
          <a:p>
            <a:pPr algn="just" rtl="1"/>
            <a:r>
              <a:rPr lang="fa-IR" sz="1800" b="1" dirty="0" smtClean="0">
                <a:cs typeface="B Nazanin" pitchFamily="2" charset="-78"/>
              </a:rPr>
              <a:t>    که در آن </a:t>
            </a:r>
            <a:r>
              <a:rPr lang="en-US" sz="1800" b="1" dirty="0" smtClean="0">
                <a:cs typeface="B Nazanin" pitchFamily="2" charset="-78"/>
              </a:rPr>
              <a:t>D</a:t>
            </a:r>
            <a:r>
              <a:rPr lang="fa-IR" sz="1800" b="1" dirty="0" smtClean="0">
                <a:cs typeface="B Nazanin" pitchFamily="2" charset="-78"/>
              </a:rPr>
              <a:t> فاصله ، </a:t>
            </a:r>
            <a:r>
              <a:rPr lang="en-US" sz="1800" b="1" dirty="0" smtClean="0">
                <a:cs typeface="B Nazanin" pitchFamily="2" charset="-78"/>
              </a:rPr>
              <a:t>Time</a:t>
            </a:r>
            <a:r>
              <a:rPr lang="fa-IR" sz="1800" b="1" dirty="0" smtClean="0">
                <a:cs typeface="B Nazanin" pitchFamily="2" charset="-78"/>
              </a:rPr>
              <a:t> زمان ارسال و دریافت سیگنال و </a:t>
            </a:r>
            <a:r>
              <a:rPr lang="en-US" sz="1800" b="1" dirty="0" smtClean="0">
                <a:cs typeface="B Nazanin" pitchFamily="2" charset="-78"/>
              </a:rPr>
              <a:t>S</a:t>
            </a:r>
            <a:r>
              <a:rPr lang="fa-IR" sz="1800" b="1" dirty="0" smtClean="0">
                <a:cs typeface="B Nazanin" pitchFamily="2" charset="-78"/>
              </a:rPr>
              <a:t> سرعت صوت بر حسب متر بر ثانیه می باشد. سرعت صوت در شرایط استاندارد 340 متر بر ثانیه بوده و در شرایط آب و هوایی مختلف متفاوت است.</a:t>
            </a:r>
            <a:endParaRPr lang="en-US" sz="1800" b="1" dirty="0" smtClean="0">
              <a:cs typeface="B Nazanin" pitchFamily="2" charset="-78"/>
            </a:endParaRPr>
          </a:p>
          <a:p>
            <a:pPr algn="just" rtl="1"/>
            <a:r>
              <a:rPr lang="fa-IR" sz="1800" b="1" dirty="0" smtClean="0">
                <a:cs typeface="B Nazanin" pitchFamily="2" charset="-78"/>
              </a:rPr>
              <a:t>    سرعت وسیله نقلیه نزدیک‌شونده به کمک سنسورهای ستون عقب که عمود بر سنسور روی آیینه ها می باشد محاسبه می گردد.</a:t>
            </a:r>
            <a:endParaRPr lang="en-US" sz="1800" b="1" dirty="0" smtClean="0">
              <a:cs typeface="B Nazanin" pitchFamily="2" charset="-78"/>
            </a:endParaRPr>
          </a:p>
          <a:p>
            <a:pPr algn="just" rtl="1"/>
            <a:r>
              <a:rPr lang="fa-IR" sz="1800" b="1" dirty="0" smtClean="0">
                <a:cs typeface="B Nazanin" pitchFamily="2" charset="-78"/>
              </a:rPr>
              <a:t>   احتمال دریافت نویز در اطلاعات سنسور نیاز به طراحی فیلتری برای حذف آن ها را نشان می دهد. داده های دریافتی از سنسور به صورت نرم افزاری طبق الگوریتم زیر فیلتر می گردد</a:t>
            </a:r>
            <a:r>
              <a:rPr lang="en-US" sz="1800" b="1" dirty="0" smtClean="0">
                <a:cs typeface="B Nazanin" pitchFamily="2" charset="-78"/>
              </a:rPr>
              <a:t>:</a:t>
            </a:r>
          </a:p>
          <a:p>
            <a:pPr lvl="0" algn="just" rtl="1">
              <a:buFont typeface="Arial" pitchFamily="34" charset="0"/>
              <a:buChar char="•"/>
            </a:pPr>
            <a:r>
              <a:rPr lang="fa-IR" sz="1800" b="1" dirty="0" smtClean="0">
                <a:cs typeface="B Nazanin" pitchFamily="2" charset="-78"/>
              </a:rPr>
              <a:t>مقادیر دریافتی فاصله شش بار خوانده می شود.</a:t>
            </a:r>
            <a:endParaRPr lang="en-US" sz="1800" b="1" dirty="0" smtClean="0">
              <a:cs typeface="B Nazanin" pitchFamily="2" charset="-78"/>
            </a:endParaRPr>
          </a:p>
          <a:p>
            <a:pPr lvl="0" algn="just" rtl="1">
              <a:buFont typeface="Arial" pitchFamily="34" charset="0"/>
              <a:buChar char="•"/>
            </a:pPr>
            <a:r>
              <a:rPr lang="fa-IR" sz="1800" b="1" dirty="0" smtClean="0">
                <a:cs typeface="B Nazanin" pitchFamily="2" charset="-78"/>
              </a:rPr>
              <a:t>این مقادیر به صورت صعودی مرتب می گردند.</a:t>
            </a:r>
            <a:endParaRPr lang="en-US" sz="1800" b="1" dirty="0" smtClean="0">
              <a:cs typeface="B Nazanin" pitchFamily="2" charset="-78"/>
            </a:endParaRPr>
          </a:p>
          <a:p>
            <a:pPr lvl="0" algn="just" rtl="1">
              <a:buFont typeface="Arial" pitchFamily="34" charset="0"/>
              <a:buChar char="•"/>
            </a:pPr>
            <a:r>
              <a:rPr lang="fa-IR" sz="1800" b="1" dirty="0" smtClean="0">
                <a:cs typeface="B Nazanin" pitchFamily="2" charset="-78"/>
              </a:rPr>
              <a:t>مقادیر مینیمم و ماکزیمم حذف می گردد.</a:t>
            </a:r>
            <a:endParaRPr lang="en-US" sz="1800" b="1" dirty="0" smtClean="0">
              <a:cs typeface="B Nazanin" pitchFamily="2" charset="-78"/>
            </a:endParaRPr>
          </a:p>
          <a:p>
            <a:pPr lvl="0" algn="just" rtl="1">
              <a:buFont typeface="Arial" pitchFamily="34" charset="0"/>
              <a:buChar char="•"/>
            </a:pPr>
            <a:r>
              <a:rPr lang="fa-IR" sz="1800" b="1" dirty="0" smtClean="0">
                <a:cs typeface="B Nazanin" pitchFamily="2" charset="-78"/>
              </a:rPr>
              <a:t>چهار عدد باقیمانده جمع شده و میانگین گیری می شود.</a:t>
            </a:r>
            <a:endParaRPr lang="en-US" sz="1800" b="1" dirty="0" smtClean="0">
              <a:cs typeface="B Nazanin" pitchFamily="2" charset="-78"/>
            </a:endParaRPr>
          </a:p>
          <a:p>
            <a:pPr algn="just" rtl="1">
              <a:buFont typeface="Arial" pitchFamily="34" charset="0"/>
              <a:buChar char="•"/>
            </a:pPr>
            <a:r>
              <a:rPr lang="fa-IR" sz="1800" b="1" dirty="0" smtClean="0">
                <a:cs typeface="B Nazanin" pitchFamily="2" charset="-78"/>
              </a:rPr>
              <a:t>خروجی این الگوریتم در برنامه مورد استفاده قرار میگیرد.</a:t>
            </a:r>
            <a:endParaRPr lang="en-US" sz="1800" b="1" dirty="0" smtClean="0">
              <a:cs typeface="B Nazanin" pitchFamily="2" charset="-78"/>
            </a:endParaRPr>
          </a:p>
          <a:p>
            <a:pPr algn="just" rtl="1">
              <a:buFont typeface="Arial" pitchFamily="34" charset="0"/>
              <a:buChar char="•"/>
            </a:pPr>
            <a:r>
              <a:rPr lang="fa-IR" sz="1800" b="1" dirty="0" smtClean="0">
                <a:cs typeface="B Nazanin" pitchFamily="2" charset="-78"/>
              </a:rPr>
              <a:t>برای محاسبه میزان خطر موجود برای سرنشینان هر سمت الگوریتمی پیشنهاد می گردد که در آن سرعت وسیله‌ی خطرزا و فاصله‌ی آن محاسبه شده و بر اساس روابط الگوریتم به یک عدد ریسک کلی دست یافته و بر اساس آن اخطار متناسب فعال می شود.</a:t>
            </a:r>
          </a:p>
          <a:p>
            <a:pPr algn="just" rtl="1">
              <a:buFont typeface="Arial" pitchFamily="34" charset="0"/>
              <a:buChar char="•"/>
            </a:pPr>
            <a:endParaRPr lang="fa-IR" sz="1800" b="1" dirty="0" smtClean="0">
              <a:cs typeface="B Nazanin" pitchFamily="2" charset="-78"/>
            </a:endParaRPr>
          </a:p>
          <a:p>
            <a:pPr algn="just" rtl="1">
              <a:buFont typeface="Arial" pitchFamily="34" charset="0"/>
              <a:buChar char="•"/>
            </a:pPr>
            <a:endParaRPr lang="fa-IR" sz="1800" b="1" dirty="0" smtClean="0">
              <a:cs typeface="B Nazanin" pitchFamily="2" charset="-78"/>
            </a:endParaRPr>
          </a:p>
          <a:p>
            <a:pPr algn="just" rtl="1">
              <a:buFont typeface="Arial" pitchFamily="34" charset="0"/>
              <a:buChar char="•"/>
            </a:pPr>
            <a:endParaRPr lang="fa-IR" sz="1800" b="1" dirty="0" smtClean="0">
              <a:cs typeface="B Nazanin" pitchFamily="2" charset="-78"/>
            </a:endParaRPr>
          </a:p>
          <a:p>
            <a:pPr algn="just" rtl="1"/>
            <a:endParaRPr lang="fa-IR" sz="1800" b="1" dirty="0" smtClean="0">
              <a:cs typeface="B Nazanin" pitchFamily="2" charset="-78"/>
            </a:endParaRPr>
          </a:p>
          <a:p>
            <a:pPr algn="just" rtl="1"/>
            <a:endParaRPr lang="fa-IR" sz="1800" b="1" dirty="0" smtClean="0">
              <a:cs typeface="B Nazanin" pitchFamily="2" charset="-78"/>
            </a:endParaRPr>
          </a:p>
          <a:p>
            <a:pPr algn="just" rtl="1"/>
            <a:endParaRPr lang="fa-IR" sz="1800" b="1" dirty="0" smtClean="0">
              <a:cs typeface="B Nazanin" pitchFamily="2" charset="-78"/>
            </a:endParaRPr>
          </a:p>
          <a:p>
            <a:pPr algn="just" rtl="1"/>
            <a:endParaRPr lang="fa-IR" sz="1800" b="1" dirty="0" smtClean="0">
              <a:cs typeface="B Nazanin" pitchFamily="2" charset="-78"/>
            </a:endParaRPr>
          </a:p>
          <a:p>
            <a:pPr algn="just" rtl="1"/>
            <a:endParaRPr lang="fa-IR" sz="1800" b="1" dirty="0" smtClean="0">
              <a:cs typeface="B Nazanin" pitchFamily="2" charset="-78"/>
            </a:endParaRPr>
          </a:p>
          <a:p>
            <a:pPr algn="just" rtl="1"/>
            <a:endParaRPr lang="fa-IR" sz="1800" b="1" dirty="0" smtClean="0">
              <a:cs typeface="B Nazanin" pitchFamily="2" charset="-78"/>
            </a:endParaRPr>
          </a:p>
          <a:p>
            <a:pPr algn="just" rtl="1"/>
            <a:endParaRPr lang="fa-IR" sz="1800" b="1" dirty="0" smtClean="0">
              <a:cs typeface="B Nazanin" pitchFamily="2" charset="-78"/>
            </a:endParaRPr>
          </a:p>
          <a:p>
            <a:pPr algn="just" rtl="1"/>
            <a:endParaRPr lang="fa-IR" sz="1800" b="1" dirty="0" smtClean="0">
              <a:cs typeface="B Nazanin" pitchFamily="2" charset="-78"/>
            </a:endParaRPr>
          </a:p>
          <a:p>
            <a:pPr algn="just" rtl="1"/>
            <a:endParaRPr lang="fa-IR" sz="1800" b="1" dirty="0" smtClean="0">
              <a:cs typeface="B Nazanin" pitchFamily="2" charset="-78"/>
            </a:endParaRPr>
          </a:p>
          <a:p>
            <a:pPr algn="just" rtl="1"/>
            <a:endParaRPr lang="fa-IR" sz="1800" b="1" dirty="0" smtClean="0">
              <a:cs typeface="B Nazanin" pitchFamily="2" charset="-78"/>
            </a:endParaRPr>
          </a:p>
          <a:p>
            <a:pPr algn="just" rtl="1"/>
            <a:endParaRPr lang="fa-IR" sz="1800" b="1" dirty="0" smtClean="0">
              <a:cs typeface="B Nazanin" pitchFamily="2" charset="-78"/>
            </a:endParaRPr>
          </a:p>
          <a:p>
            <a:pPr algn="just" rtl="1"/>
            <a:endParaRPr lang="fa-IR" sz="1800" b="1" dirty="0" smtClean="0">
              <a:cs typeface="B Nazanin" pitchFamily="2" charset="-78"/>
            </a:endParaRPr>
          </a:p>
          <a:p>
            <a:pPr algn="just" rtl="1"/>
            <a:endParaRPr lang="fa-IR" sz="1800" dirty="0" smtClean="0"/>
          </a:p>
          <a:p>
            <a:pPr algn="just" rtl="1">
              <a:buFont typeface="Arial" pitchFamily="34" charset="0"/>
              <a:buChar char="•"/>
            </a:pPr>
            <a:endParaRPr lang="en-US" sz="1800" b="1" i="1" dirty="0">
              <a:solidFill>
                <a:srgbClr val="FC8004"/>
              </a:solidFill>
            </a:endParaRPr>
          </a:p>
        </p:txBody>
      </p:sp>
      <p:sp>
        <p:nvSpPr>
          <p:cNvPr id="28" name="Text Box 10"/>
          <p:cNvSpPr txBox="1">
            <a:spLocks noChangeArrowheads="1"/>
          </p:cNvSpPr>
          <p:nvPr/>
        </p:nvSpPr>
        <p:spPr bwMode="auto">
          <a:xfrm>
            <a:off x="6181725" y="5829591"/>
            <a:ext cx="1609725" cy="707886"/>
          </a:xfrm>
          <a:prstGeom prst="rect">
            <a:avLst/>
          </a:prstGeom>
          <a:noFill/>
          <a:ln w="9525">
            <a:noFill/>
            <a:miter lim="800000"/>
            <a:headEnd/>
            <a:tailEnd/>
          </a:ln>
          <a:effectLst/>
        </p:spPr>
        <p:txBody>
          <a:bodyPr wrap="square">
            <a:spAutoFit/>
          </a:bodyPr>
          <a:lstStyle/>
          <a:p>
            <a:pPr algn="ctr" defTabSz="4389438">
              <a:spcBef>
                <a:spcPct val="50000"/>
              </a:spcBef>
            </a:pPr>
            <a:r>
              <a:rPr lang="fa-IR" sz="4000" b="1" dirty="0" smtClean="0">
                <a:cs typeface="B Titr" pitchFamily="2" charset="-78"/>
              </a:rPr>
              <a:t>نتایج</a:t>
            </a:r>
            <a:endParaRPr lang="en-US" sz="4000" b="1" dirty="0">
              <a:cs typeface="B Titr" pitchFamily="2" charset="-78"/>
            </a:endParaRPr>
          </a:p>
        </p:txBody>
      </p:sp>
      <p:sp>
        <p:nvSpPr>
          <p:cNvPr id="29" name="TextBox 28"/>
          <p:cNvSpPr txBox="1"/>
          <p:nvPr/>
        </p:nvSpPr>
        <p:spPr>
          <a:xfrm>
            <a:off x="4962525" y="7038975"/>
            <a:ext cx="3886200" cy="2862322"/>
          </a:xfrm>
          <a:prstGeom prst="rect">
            <a:avLst/>
          </a:prstGeom>
          <a:noFill/>
        </p:spPr>
        <p:txBody>
          <a:bodyPr wrap="square" rtlCol="0">
            <a:spAutoFit/>
          </a:bodyPr>
          <a:lstStyle/>
          <a:p>
            <a:pPr algn="just" rtl="1"/>
            <a:r>
              <a:rPr lang="fa-IR" sz="1800" b="1" dirty="0" smtClean="0">
                <a:cs typeface="B Nazanin" pitchFamily="2" charset="-78"/>
              </a:rPr>
              <a:t>      بر اساس روابط الگوریتم پیشنهادی به یک عدد ریسک کلی دست یافته و بر اساس آن اخطار متناسب فعال می شود. </a:t>
            </a:r>
            <a:r>
              <a:rPr lang="ar-SA" sz="1800" b="1" dirty="0" smtClean="0">
                <a:cs typeface="B Nazanin" pitchFamily="2" charset="-78"/>
              </a:rPr>
              <a:t>نمودارهای نمایش داده شده در سرعت و فاصله ثابت به صورت خطی نشان داده شده است. در صورت متغیر بودن هر دو </a:t>
            </a:r>
            <a:r>
              <a:rPr lang="fa-IR" sz="1800" b="1" dirty="0" smtClean="0">
                <a:cs typeface="B Nazanin" pitchFamily="2" charset="-78"/>
              </a:rPr>
              <a:t>سری </a:t>
            </a:r>
            <a:r>
              <a:rPr lang="ar-SA" sz="1800" b="1" dirty="0" smtClean="0">
                <a:cs typeface="B Nazanin" pitchFamily="2" charset="-78"/>
              </a:rPr>
              <a:t>نمودار از حالت خطی خارج خواهد شد. </a:t>
            </a:r>
            <a:r>
              <a:rPr lang="fa-IR" sz="1800" b="1" dirty="0" smtClean="0">
                <a:cs typeface="B Nazanin" pitchFamily="2" charset="-78"/>
              </a:rPr>
              <a:t>شکل 3 خروجی این الگوریتم برای نسبت ریسک محاسبه شده ی فاصله و ریسک کلی که میانگین ریسک فاصله و ریسک سرعت را نشان می‌دهد.</a:t>
            </a:r>
            <a:endParaRPr lang="en-US" sz="1800" dirty="0"/>
          </a:p>
        </p:txBody>
      </p:sp>
      <p:pic>
        <p:nvPicPr>
          <p:cNvPr id="30" name="Picture 29"/>
          <p:cNvPicPr/>
          <p:nvPr/>
        </p:nvPicPr>
        <p:blipFill>
          <a:blip r:embed="rId3" cstate="print">
            <a:clrChange>
              <a:clrFrom>
                <a:srgbClr val="FFFFFF"/>
              </a:clrFrom>
              <a:clrTo>
                <a:srgbClr val="FFFFFF">
                  <a:alpha val="0"/>
                </a:srgbClr>
              </a:clrTo>
            </a:clrChange>
          </a:blip>
          <a:srcRect l="7843" t="27464" r="51328" b="43147"/>
          <a:stretch>
            <a:fillRect/>
          </a:stretch>
        </p:blipFill>
        <p:spPr bwMode="auto">
          <a:xfrm>
            <a:off x="4962525" y="10848975"/>
            <a:ext cx="3886199" cy="2590800"/>
          </a:xfrm>
          <a:prstGeom prst="rect">
            <a:avLst/>
          </a:prstGeom>
          <a:noFill/>
          <a:ln w="9525">
            <a:noFill/>
            <a:miter lim="800000"/>
            <a:headEnd/>
            <a:tailEnd/>
          </a:ln>
        </p:spPr>
      </p:pic>
      <p:sp>
        <p:nvSpPr>
          <p:cNvPr id="31" name="TextBox 30"/>
          <p:cNvSpPr txBox="1"/>
          <p:nvPr/>
        </p:nvSpPr>
        <p:spPr>
          <a:xfrm>
            <a:off x="4962525" y="14201775"/>
            <a:ext cx="3886200" cy="1200329"/>
          </a:xfrm>
          <a:prstGeom prst="rect">
            <a:avLst/>
          </a:prstGeom>
          <a:noFill/>
        </p:spPr>
        <p:txBody>
          <a:bodyPr wrap="square" rtlCol="0">
            <a:spAutoFit/>
          </a:bodyPr>
          <a:lstStyle/>
          <a:p>
            <a:pPr algn="r" rtl="1"/>
            <a:r>
              <a:rPr lang="fa-IR" sz="1800" b="1" dirty="0" smtClean="0">
                <a:cs typeface="B Nazanin" pitchFamily="2" charset="-78"/>
              </a:rPr>
              <a:t>شکل4 نشان دهنده ی خروجی الگوریتم برای اخطار نوری بر حسب ریسک کلی در سرعت ثابت 40 کیلومتر بر ساعت وسیله ی نقلیه ی خطرزا می باشد. </a:t>
            </a:r>
            <a:endParaRPr lang="en-US" sz="1800" dirty="0"/>
          </a:p>
        </p:txBody>
      </p:sp>
      <p:sp>
        <p:nvSpPr>
          <p:cNvPr id="33" name="TextBox 32"/>
          <p:cNvSpPr txBox="1"/>
          <p:nvPr/>
        </p:nvSpPr>
        <p:spPr>
          <a:xfrm>
            <a:off x="-714375" y="14750658"/>
            <a:ext cx="3886200" cy="9067800"/>
          </a:xfrm>
          <a:prstGeom prst="rect">
            <a:avLst/>
          </a:prstGeom>
          <a:noFill/>
        </p:spPr>
        <p:txBody>
          <a:bodyPr wrap="square" rtlCol="0">
            <a:spAutoFit/>
          </a:bodyPr>
          <a:lstStyle/>
          <a:p>
            <a:pPr algn="r" rtl="1"/>
            <a:r>
              <a:rPr lang="fa-IR" dirty="0" smtClean="0"/>
              <a:t>   </a:t>
            </a:r>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fa-IR" dirty="0" smtClean="0"/>
          </a:p>
          <a:p>
            <a:pPr algn="r" rtl="1"/>
            <a:endParaRPr lang="en-US" dirty="0"/>
          </a:p>
        </p:txBody>
      </p:sp>
      <p:sp>
        <p:nvSpPr>
          <p:cNvPr id="34" name="TextBox 33"/>
          <p:cNvSpPr txBox="1"/>
          <p:nvPr/>
        </p:nvSpPr>
        <p:spPr>
          <a:xfrm>
            <a:off x="2224087" y="2799646"/>
            <a:ext cx="13706475" cy="2862322"/>
          </a:xfrm>
          <a:prstGeom prst="rect">
            <a:avLst/>
          </a:prstGeom>
          <a:noFill/>
        </p:spPr>
        <p:txBody>
          <a:bodyPr wrap="square" rtlCol="0">
            <a:spAutoFit/>
          </a:bodyPr>
          <a:lstStyle/>
          <a:p>
            <a:pPr algn="ctr" defTabSz="4389438" rtl="1">
              <a:spcBef>
                <a:spcPct val="50000"/>
              </a:spcBef>
            </a:pPr>
            <a:endParaRPr lang="fa-IR" sz="2000" dirty="0" smtClean="0">
              <a:cs typeface="B Titr" pitchFamily="2" charset="-78"/>
            </a:endParaRPr>
          </a:p>
          <a:p>
            <a:pPr algn="ctr" defTabSz="4389438" rtl="1">
              <a:spcBef>
                <a:spcPct val="50000"/>
              </a:spcBef>
            </a:pPr>
            <a:r>
              <a:rPr lang="ar-SA" sz="3200" b="1" dirty="0" smtClean="0">
                <a:cs typeface="B Titr" pitchFamily="2" charset="-78"/>
              </a:rPr>
              <a:t>طرح یک سیستم هوشمند تشخیص و اعلام خطر پیاده و سوار شدن از خودرو با استفاده از میکروکنترلر </a:t>
            </a:r>
            <a:r>
              <a:rPr lang="en-US" sz="3200" b="1" dirty="0" smtClean="0">
                <a:cs typeface="B Titr" pitchFamily="2" charset="-78"/>
              </a:rPr>
              <a:t>ARM</a:t>
            </a:r>
            <a:r>
              <a:rPr lang="ar-SA" sz="3200" b="1" dirty="0" smtClean="0">
                <a:cs typeface="B Titr" pitchFamily="2" charset="-78"/>
              </a:rPr>
              <a:t> و سنسور اولتراسونیک</a:t>
            </a:r>
            <a:endParaRPr lang="fa-IR" sz="3200" b="1" dirty="0" smtClean="0">
              <a:cs typeface="B Titr" pitchFamily="2" charset="-78"/>
            </a:endParaRPr>
          </a:p>
          <a:p>
            <a:pPr algn="ctr" defTabSz="4389438" rtl="1">
              <a:spcBef>
                <a:spcPct val="50000"/>
              </a:spcBef>
            </a:pPr>
            <a:endParaRPr lang="en-US" sz="2400" b="1" dirty="0" smtClean="0">
              <a:cs typeface="B Titr" pitchFamily="2" charset="-78"/>
            </a:endParaRPr>
          </a:p>
          <a:p>
            <a:pPr algn="ctr" rtl="1" hangingPunct="0"/>
            <a:r>
              <a:rPr lang="fa-IR" sz="2400" dirty="0" smtClean="0">
                <a:cs typeface="B Nazanin" pitchFamily="2" charset="-78"/>
              </a:rPr>
              <a:t>میراشکان فتاحی، دکتر امیرمسعود بیدگلی، دکتر کامران لایقی</a:t>
            </a:r>
          </a:p>
          <a:p>
            <a:pPr algn="ctr" rtl="1"/>
            <a:r>
              <a:rPr lang="ar-SA" sz="2000" dirty="0" smtClean="0">
                <a:cs typeface="B Nazanin" pitchFamily="2" charset="-78"/>
              </a:rPr>
              <a:t>دانشکده کامپیوتر، دانشگاه آزاد اسلامی واحد تهران شمال</a:t>
            </a:r>
            <a:endParaRPr lang="en-US" sz="2000" dirty="0" smtClean="0">
              <a:cs typeface="B Nazanin" pitchFamily="2" charset="-78"/>
            </a:endParaRPr>
          </a:p>
        </p:txBody>
      </p:sp>
      <p:pic>
        <p:nvPicPr>
          <p:cNvPr id="22" name="Picture 21" descr="C:\Users\Almas\Desktop\45496dd6-10a3-48da-b027-e74b3bdabbf9.jpg"/>
          <p:cNvPicPr/>
          <p:nvPr/>
        </p:nvPicPr>
        <p:blipFill>
          <a:blip r:embed="rId4">
            <a:extLst>
              <a:ext uri="{28A0092B-C50C-407E-A947-70E740481C1C}">
                <a14:useLocalDpi xmlns:a14="http://schemas.microsoft.com/office/drawing/2010/main" val="0"/>
              </a:ext>
            </a:extLst>
          </a:blip>
          <a:srcRect/>
          <a:stretch>
            <a:fillRect/>
          </a:stretch>
        </p:blipFill>
        <p:spPr bwMode="auto">
          <a:xfrm>
            <a:off x="0" y="15570"/>
            <a:ext cx="17983200" cy="3061006"/>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155</TotalTime>
  <Words>1237</Words>
  <Application>Microsoft Office PowerPoint</Application>
  <PresentationFormat>Custom</PresentationFormat>
  <Paragraphs>107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Data2</dc:creator>
  <cp:lastModifiedBy>Almas</cp:lastModifiedBy>
  <cp:revision>24</cp:revision>
  <dcterms:created xsi:type="dcterms:W3CDTF">2006-08-16T00:00:00Z</dcterms:created>
  <dcterms:modified xsi:type="dcterms:W3CDTF">2024-05-23T08:14:37Z</dcterms:modified>
</cp:coreProperties>
</file>